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1" r:id="rId2"/>
    <p:sldId id="272" r:id="rId3"/>
    <p:sldId id="273" r:id="rId4"/>
    <p:sldId id="274" r:id="rId5"/>
    <p:sldId id="275" r:id="rId6"/>
    <p:sldId id="276" r:id="rId7"/>
    <p:sldId id="277" r:id="rId8"/>
    <p:sldId id="278" r:id="rId9"/>
    <p:sldId id="279" r:id="rId10"/>
    <p:sldId id="280" r:id="rId11"/>
    <p:sldId id="256" r:id="rId12"/>
    <p:sldId id="257" r:id="rId13"/>
    <p:sldId id="258" r:id="rId14"/>
    <p:sldId id="260" r:id="rId15"/>
    <p:sldId id="261" r:id="rId16"/>
    <p:sldId id="262" r:id="rId17"/>
    <p:sldId id="263" r:id="rId18"/>
    <p:sldId id="264" r:id="rId19"/>
    <p:sldId id="265" r:id="rId20"/>
    <p:sldId id="266" r:id="rId21"/>
    <p:sldId id="267" r:id="rId22"/>
    <p:sldId id="26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7170CD-BF10-4771-A3CE-A959C5CED66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4A6E920B-2C1B-4EEE-AF91-2DF233C8AA74}">
      <dgm:prSet phldrT="[Текст]"/>
      <dgm:spPr/>
      <dgm:t>
        <a:bodyPr/>
        <a:lstStyle/>
        <a:p>
          <a:r>
            <a:rPr lang="en-US" dirty="0" smtClean="0"/>
            <a:t>brief news items;</a:t>
          </a:r>
          <a:endParaRPr lang="ru-RU" dirty="0"/>
        </a:p>
      </dgm:t>
    </dgm:pt>
    <dgm:pt modelId="{6CA60C02-92A5-4113-94E9-060163CC0354}" type="parTrans" cxnId="{C050AEB8-18A5-4109-8315-5549C607F4EF}">
      <dgm:prSet/>
      <dgm:spPr/>
      <dgm:t>
        <a:bodyPr/>
        <a:lstStyle/>
        <a:p>
          <a:endParaRPr lang="ru-RU"/>
        </a:p>
      </dgm:t>
    </dgm:pt>
    <dgm:pt modelId="{71AFAC9F-0A80-40D2-BC39-5B243CAD2D2B}" type="sibTrans" cxnId="{C050AEB8-18A5-4109-8315-5549C607F4EF}">
      <dgm:prSet/>
      <dgm:spPr/>
      <dgm:t>
        <a:bodyPr/>
        <a:lstStyle/>
        <a:p>
          <a:endParaRPr lang="ru-RU"/>
        </a:p>
      </dgm:t>
    </dgm:pt>
    <dgm:pt modelId="{4C1C7437-8423-4124-8AF9-42AA7F72F5EC}">
      <dgm:prSet phldrT="[Текст]"/>
      <dgm:spPr/>
      <dgm:t>
        <a:bodyPr/>
        <a:lstStyle/>
        <a:p>
          <a:r>
            <a:rPr lang="en-US" dirty="0" smtClean="0"/>
            <a:t>press reports;</a:t>
          </a:r>
          <a:endParaRPr lang="ru-RU" dirty="0"/>
        </a:p>
      </dgm:t>
    </dgm:pt>
    <dgm:pt modelId="{AC6E7FBF-ACD1-4831-816D-F1AB22389B3E}" type="parTrans" cxnId="{D975F245-77DC-42B5-9A13-1E3629449A61}">
      <dgm:prSet/>
      <dgm:spPr/>
      <dgm:t>
        <a:bodyPr/>
        <a:lstStyle/>
        <a:p>
          <a:endParaRPr lang="ru-RU"/>
        </a:p>
      </dgm:t>
    </dgm:pt>
    <dgm:pt modelId="{4B0BBE4F-9011-457A-9B20-81848ECD9555}" type="sibTrans" cxnId="{D975F245-77DC-42B5-9A13-1E3629449A61}">
      <dgm:prSet/>
      <dgm:spPr/>
      <dgm:t>
        <a:bodyPr/>
        <a:lstStyle/>
        <a:p>
          <a:endParaRPr lang="ru-RU"/>
        </a:p>
      </dgm:t>
    </dgm:pt>
    <dgm:pt modelId="{58AF3B97-4AA0-4D2C-AAB6-60E98B6BDA5E}">
      <dgm:prSet phldrT="[Текст]"/>
      <dgm:spPr/>
      <dgm:t>
        <a:bodyPr/>
        <a:lstStyle/>
        <a:p>
          <a:r>
            <a:rPr lang="en-US" dirty="0" smtClean="0"/>
            <a:t>articles purely informational in character;</a:t>
          </a:r>
          <a:endParaRPr lang="ru-RU" dirty="0"/>
        </a:p>
      </dgm:t>
    </dgm:pt>
    <dgm:pt modelId="{8DE83F49-753C-4A97-BDDF-5E51D19982CD}" type="parTrans" cxnId="{A53479BD-5DC4-45FF-B482-E29F28038798}">
      <dgm:prSet/>
      <dgm:spPr/>
      <dgm:t>
        <a:bodyPr/>
        <a:lstStyle/>
        <a:p>
          <a:endParaRPr lang="ru-RU"/>
        </a:p>
      </dgm:t>
    </dgm:pt>
    <dgm:pt modelId="{0B519C5F-F290-4F24-BA84-64ECC3B1E777}" type="sibTrans" cxnId="{A53479BD-5DC4-45FF-B482-E29F28038798}">
      <dgm:prSet/>
      <dgm:spPr/>
      <dgm:t>
        <a:bodyPr/>
        <a:lstStyle/>
        <a:p>
          <a:endParaRPr lang="ru-RU"/>
        </a:p>
      </dgm:t>
    </dgm:pt>
    <dgm:pt modelId="{C4AA0F62-BC76-4B8D-9356-DE26BB0C5558}">
      <dgm:prSet/>
      <dgm:spPr/>
      <dgm:t>
        <a:bodyPr/>
        <a:lstStyle/>
        <a:p>
          <a:endParaRPr lang="ru-RU"/>
        </a:p>
      </dgm:t>
    </dgm:pt>
    <dgm:pt modelId="{8733584B-D33A-42C7-AB9E-22AD0C538C03}" type="parTrans" cxnId="{38D0FBFC-6A5D-4C5F-AADD-C095A5374ED9}">
      <dgm:prSet/>
      <dgm:spPr/>
      <dgm:t>
        <a:bodyPr/>
        <a:lstStyle/>
        <a:p>
          <a:endParaRPr lang="ru-RU"/>
        </a:p>
      </dgm:t>
    </dgm:pt>
    <dgm:pt modelId="{3E1E1B0E-D63F-41F3-B975-D34EB7B59501}" type="sibTrans" cxnId="{38D0FBFC-6A5D-4C5F-AADD-C095A5374ED9}">
      <dgm:prSet/>
      <dgm:spPr/>
      <dgm:t>
        <a:bodyPr/>
        <a:lstStyle/>
        <a:p>
          <a:endParaRPr lang="ru-RU"/>
        </a:p>
      </dgm:t>
    </dgm:pt>
    <dgm:pt modelId="{11CAD29F-BA7C-4FFF-A5FB-E50336DA0628}" type="pres">
      <dgm:prSet presAssocID="{DA7170CD-BF10-4771-A3CE-A959C5CED661}" presName="linear" presStyleCnt="0">
        <dgm:presLayoutVars>
          <dgm:dir/>
          <dgm:animLvl val="lvl"/>
          <dgm:resizeHandles val="exact"/>
        </dgm:presLayoutVars>
      </dgm:prSet>
      <dgm:spPr/>
    </dgm:pt>
    <dgm:pt modelId="{C74ABDFD-C7C5-4F92-9BD6-E68FD7B9D5E9}" type="pres">
      <dgm:prSet presAssocID="{4A6E920B-2C1B-4EEE-AF91-2DF233C8AA74}" presName="parentLin" presStyleCnt="0"/>
      <dgm:spPr/>
    </dgm:pt>
    <dgm:pt modelId="{741404FC-640D-4FAA-8057-2B01773DA23D}" type="pres">
      <dgm:prSet presAssocID="{4A6E920B-2C1B-4EEE-AF91-2DF233C8AA74}" presName="parentLeftMargin" presStyleLbl="node1" presStyleIdx="0" presStyleCnt="4"/>
      <dgm:spPr/>
    </dgm:pt>
    <dgm:pt modelId="{33ECE778-9005-413C-8D1F-AF47E28641F3}" type="pres">
      <dgm:prSet presAssocID="{4A6E920B-2C1B-4EEE-AF91-2DF233C8AA74}" presName="parentText" presStyleLbl="node1" presStyleIdx="0" presStyleCnt="4">
        <dgm:presLayoutVars>
          <dgm:chMax val="0"/>
          <dgm:bulletEnabled val="1"/>
        </dgm:presLayoutVars>
      </dgm:prSet>
      <dgm:spPr/>
      <dgm:t>
        <a:bodyPr/>
        <a:lstStyle/>
        <a:p>
          <a:endParaRPr lang="ru-RU"/>
        </a:p>
      </dgm:t>
    </dgm:pt>
    <dgm:pt modelId="{DCBCA7C7-5520-45DA-91A4-919808950A5A}" type="pres">
      <dgm:prSet presAssocID="{4A6E920B-2C1B-4EEE-AF91-2DF233C8AA74}" presName="negativeSpace" presStyleCnt="0"/>
      <dgm:spPr/>
    </dgm:pt>
    <dgm:pt modelId="{49A80C9E-2E48-4DDF-AE80-87C3A0E6D014}" type="pres">
      <dgm:prSet presAssocID="{4A6E920B-2C1B-4EEE-AF91-2DF233C8AA74}" presName="childText" presStyleLbl="conFgAcc1" presStyleIdx="0" presStyleCnt="4">
        <dgm:presLayoutVars>
          <dgm:bulletEnabled val="1"/>
        </dgm:presLayoutVars>
      </dgm:prSet>
      <dgm:spPr/>
    </dgm:pt>
    <dgm:pt modelId="{D9D75117-3301-41F6-BD7F-726AB3344433}" type="pres">
      <dgm:prSet presAssocID="{71AFAC9F-0A80-40D2-BC39-5B243CAD2D2B}" presName="spaceBetweenRectangles" presStyleCnt="0"/>
      <dgm:spPr/>
    </dgm:pt>
    <dgm:pt modelId="{9D23B066-B715-433C-9DF4-C918ECA089B4}" type="pres">
      <dgm:prSet presAssocID="{4C1C7437-8423-4124-8AF9-42AA7F72F5EC}" presName="parentLin" presStyleCnt="0"/>
      <dgm:spPr/>
    </dgm:pt>
    <dgm:pt modelId="{D64BE1CB-7B97-4D98-B73D-43269E95D875}" type="pres">
      <dgm:prSet presAssocID="{4C1C7437-8423-4124-8AF9-42AA7F72F5EC}" presName="parentLeftMargin" presStyleLbl="node1" presStyleIdx="0" presStyleCnt="4"/>
      <dgm:spPr/>
    </dgm:pt>
    <dgm:pt modelId="{8787273A-BAD8-4D71-ABEF-B72D23F86BB8}" type="pres">
      <dgm:prSet presAssocID="{4C1C7437-8423-4124-8AF9-42AA7F72F5EC}" presName="parentText" presStyleLbl="node1" presStyleIdx="1" presStyleCnt="4">
        <dgm:presLayoutVars>
          <dgm:chMax val="0"/>
          <dgm:bulletEnabled val="1"/>
        </dgm:presLayoutVars>
      </dgm:prSet>
      <dgm:spPr/>
      <dgm:t>
        <a:bodyPr/>
        <a:lstStyle/>
        <a:p>
          <a:endParaRPr lang="ru-RU"/>
        </a:p>
      </dgm:t>
    </dgm:pt>
    <dgm:pt modelId="{797655D9-A569-4834-82B5-C30C42D63E7D}" type="pres">
      <dgm:prSet presAssocID="{4C1C7437-8423-4124-8AF9-42AA7F72F5EC}" presName="negativeSpace" presStyleCnt="0"/>
      <dgm:spPr/>
    </dgm:pt>
    <dgm:pt modelId="{D370B9F4-66F0-42CA-B70D-B1E5800C166B}" type="pres">
      <dgm:prSet presAssocID="{4C1C7437-8423-4124-8AF9-42AA7F72F5EC}" presName="childText" presStyleLbl="conFgAcc1" presStyleIdx="1" presStyleCnt="4">
        <dgm:presLayoutVars>
          <dgm:bulletEnabled val="1"/>
        </dgm:presLayoutVars>
      </dgm:prSet>
      <dgm:spPr/>
    </dgm:pt>
    <dgm:pt modelId="{A1FC6B7E-7887-4A10-AEA6-DC562A1A4885}" type="pres">
      <dgm:prSet presAssocID="{4B0BBE4F-9011-457A-9B20-81848ECD9555}" presName="spaceBetweenRectangles" presStyleCnt="0"/>
      <dgm:spPr/>
    </dgm:pt>
    <dgm:pt modelId="{80C5B799-08B5-4FDA-A6A5-A292B2E9A93F}" type="pres">
      <dgm:prSet presAssocID="{58AF3B97-4AA0-4D2C-AAB6-60E98B6BDA5E}" presName="parentLin" presStyleCnt="0"/>
      <dgm:spPr/>
    </dgm:pt>
    <dgm:pt modelId="{00050EE3-64CC-4248-837E-DC9D72B37FE7}" type="pres">
      <dgm:prSet presAssocID="{58AF3B97-4AA0-4D2C-AAB6-60E98B6BDA5E}" presName="parentLeftMargin" presStyleLbl="node1" presStyleIdx="1" presStyleCnt="4"/>
      <dgm:spPr/>
    </dgm:pt>
    <dgm:pt modelId="{AEFE3D8E-538C-4680-BD39-FCFE79FC9D90}" type="pres">
      <dgm:prSet presAssocID="{58AF3B97-4AA0-4D2C-AAB6-60E98B6BDA5E}" presName="parentText" presStyleLbl="node1" presStyleIdx="2" presStyleCnt="4" custScaleX="128419">
        <dgm:presLayoutVars>
          <dgm:chMax val="0"/>
          <dgm:bulletEnabled val="1"/>
        </dgm:presLayoutVars>
      </dgm:prSet>
      <dgm:spPr/>
      <dgm:t>
        <a:bodyPr/>
        <a:lstStyle/>
        <a:p>
          <a:endParaRPr lang="ru-RU"/>
        </a:p>
      </dgm:t>
    </dgm:pt>
    <dgm:pt modelId="{C853D259-C6C8-4785-8F1A-F1FA7FE1CC37}" type="pres">
      <dgm:prSet presAssocID="{58AF3B97-4AA0-4D2C-AAB6-60E98B6BDA5E}" presName="negativeSpace" presStyleCnt="0"/>
      <dgm:spPr/>
    </dgm:pt>
    <dgm:pt modelId="{C8A1851F-8235-4A25-BCD6-917C72C53AB2}" type="pres">
      <dgm:prSet presAssocID="{58AF3B97-4AA0-4D2C-AAB6-60E98B6BDA5E}" presName="childText" presStyleLbl="conFgAcc1" presStyleIdx="2" presStyleCnt="4">
        <dgm:presLayoutVars>
          <dgm:bulletEnabled val="1"/>
        </dgm:presLayoutVars>
      </dgm:prSet>
      <dgm:spPr/>
    </dgm:pt>
    <dgm:pt modelId="{E9E0A047-20DA-4698-A897-FC1CCF10FA31}" type="pres">
      <dgm:prSet presAssocID="{0B519C5F-F290-4F24-BA84-64ECC3B1E777}" presName="spaceBetweenRectangles" presStyleCnt="0"/>
      <dgm:spPr/>
    </dgm:pt>
    <dgm:pt modelId="{FB42420C-7609-4B08-AADC-034997E97BA3}" type="pres">
      <dgm:prSet presAssocID="{C4AA0F62-BC76-4B8D-9356-DE26BB0C5558}" presName="parentLin" presStyleCnt="0"/>
      <dgm:spPr/>
    </dgm:pt>
    <dgm:pt modelId="{7C172A04-5E4B-4860-8BFB-AD2D3C64CA6A}" type="pres">
      <dgm:prSet presAssocID="{C4AA0F62-BC76-4B8D-9356-DE26BB0C5558}" presName="parentLeftMargin" presStyleLbl="node1" presStyleIdx="2" presStyleCnt="4"/>
      <dgm:spPr/>
    </dgm:pt>
    <dgm:pt modelId="{92320AD5-7CAE-4AD2-807D-7B516CD4377D}" type="pres">
      <dgm:prSet presAssocID="{C4AA0F62-BC76-4B8D-9356-DE26BB0C5558}" presName="parentText" presStyleLbl="node1" presStyleIdx="3" presStyleCnt="4" custScaleX="129424">
        <dgm:presLayoutVars>
          <dgm:chMax val="0"/>
          <dgm:bulletEnabled val="1"/>
        </dgm:presLayoutVars>
      </dgm:prSet>
      <dgm:spPr/>
    </dgm:pt>
    <dgm:pt modelId="{8434CAC8-3948-482E-AEA5-C8D05A951E48}" type="pres">
      <dgm:prSet presAssocID="{C4AA0F62-BC76-4B8D-9356-DE26BB0C5558}" presName="negativeSpace" presStyleCnt="0"/>
      <dgm:spPr/>
    </dgm:pt>
    <dgm:pt modelId="{A925EB51-877D-4F72-8ED1-3D27179C59C0}" type="pres">
      <dgm:prSet presAssocID="{C4AA0F62-BC76-4B8D-9356-DE26BB0C5558}" presName="childText" presStyleLbl="conFgAcc1" presStyleIdx="3" presStyleCnt="4">
        <dgm:presLayoutVars>
          <dgm:bulletEnabled val="1"/>
        </dgm:presLayoutVars>
      </dgm:prSet>
      <dgm:spPr/>
    </dgm:pt>
  </dgm:ptLst>
  <dgm:cxnLst>
    <dgm:cxn modelId="{38D0FBFC-6A5D-4C5F-AADD-C095A5374ED9}" srcId="{DA7170CD-BF10-4771-A3CE-A959C5CED661}" destId="{C4AA0F62-BC76-4B8D-9356-DE26BB0C5558}" srcOrd="3" destOrd="0" parTransId="{8733584B-D33A-42C7-AB9E-22AD0C538C03}" sibTransId="{3E1E1B0E-D63F-41F3-B975-D34EB7B59501}"/>
    <dgm:cxn modelId="{2D6D7889-94BC-4688-B3A8-A9A6AABB59F4}" type="presOf" srcId="{C4AA0F62-BC76-4B8D-9356-DE26BB0C5558}" destId="{7C172A04-5E4B-4860-8BFB-AD2D3C64CA6A}" srcOrd="0" destOrd="0" presId="urn:microsoft.com/office/officeart/2005/8/layout/list1"/>
    <dgm:cxn modelId="{520B63E3-51C8-440F-BA56-49CBB4F45035}" type="presOf" srcId="{4C1C7437-8423-4124-8AF9-42AA7F72F5EC}" destId="{D64BE1CB-7B97-4D98-B73D-43269E95D875}" srcOrd="0" destOrd="0" presId="urn:microsoft.com/office/officeart/2005/8/layout/list1"/>
    <dgm:cxn modelId="{102CA963-D09F-47E3-B48A-A9934E5364BB}" type="presOf" srcId="{58AF3B97-4AA0-4D2C-AAB6-60E98B6BDA5E}" destId="{AEFE3D8E-538C-4680-BD39-FCFE79FC9D90}" srcOrd="1" destOrd="0" presId="urn:microsoft.com/office/officeart/2005/8/layout/list1"/>
    <dgm:cxn modelId="{F9CB7569-475D-4310-B86A-08DC52ED7FCE}" type="presOf" srcId="{C4AA0F62-BC76-4B8D-9356-DE26BB0C5558}" destId="{92320AD5-7CAE-4AD2-807D-7B516CD4377D}" srcOrd="1" destOrd="0" presId="urn:microsoft.com/office/officeart/2005/8/layout/list1"/>
    <dgm:cxn modelId="{9C635260-4B97-4CF0-BEDF-892B0C8214D2}" type="presOf" srcId="{4A6E920B-2C1B-4EEE-AF91-2DF233C8AA74}" destId="{33ECE778-9005-413C-8D1F-AF47E28641F3}" srcOrd="1" destOrd="0" presId="urn:microsoft.com/office/officeart/2005/8/layout/list1"/>
    <dgm:cxn modelId="{ACE48978-3343-40F9-92BF-660109E5B783}" type="presOf" srcId="{4C1C7437-8423-4124-8AF9-42AA7F72F5EC}" destId="{8787273A-BAD8-4D71-ABEF-B72D23F86BB8}" srcOrd="1" destOrd="0" presId="urn:microsoft.com/office/officeart/2005/8/layout/list1"/>
    <dgm:cxn modelId="{0F9D81A5-D617-417A-8F72-57113E33E983}" type="presOf" srcId="{DA7170CD-BF10-4771-A3CE-A959C5CED661}" destId="{11CAD29F-BA7C-4FFF-A5FB-E50336DA0628}" srcOrd="0" destOrd="0" presId="urn:microsoft.com/office/officeart/2005/8/layout/list1"/>
    <dgm:cxn modelId="{0F671C0A-669E-4499-B186-26F6DCB6960A}" type="presOf" srcId="{4A6E920B-2C1B-4EEE-AF91-2DF233C8AA74}" destId="{741404FC-640D-4FAA-8057-2B01773DA23D}" srcOrd="0" destOrd="0" presId="urn:microsoft.com/office/officeart/2005/8/layout/list1"/>
    <dgm:cxn modelId="{860FBCDB-F031-41A6-8E8F-7BCBAF35C33D}" type="presOf" srcId="{58AF3B97-4AA0-4D2C-AAB6-60E98B6BDA5E}" destId="{00050EE3-64CC-4248-837E-DC9D72B37FE7}" srcOrd="0" destOrd="0" presId="urn:microsoft.com/office/officeart/2005/8/layout/list1"/>
    <dgm:cxn modelId="{D975F245-77DC-42B5-9A13-1E3629449A61}" srcId="{DA7170CD-BF10-4771-A3CE-A959C5CED661}" destId="{4C1C7437-8423-4124-8AF9-42AA7F72F5EC}" srcOrd="1" destOrd="0" parTransId="{AC6E7FBF-ACD1-4831-816D-F1AB22389B3E}" sibTransId="{4B0BBE4F-9011-457A-9B20-81848ECD9555}"/>
    <dgm:cxn modelId="{A53479BD-5DC4-45FF-B482-E29F28038798}" srcId="{DA7170CD-BF10-4771-A3CE-A959C5CED661}" destId="{58AF3B97-4AA0-4D2C-AAB6-60E98B6BDA5E}" srcOrd="2" destOrd="0" parTransId="{8DE83F49-753C-4A97-BDDF-5E51D19982CD}" sibTransId="{0B519C5F-F290-4F24-BA84-64ECC3B1E777}"/>
    <dgm:cxn modelId="{C050AEB8-18A5-4109-8315-5549C607F4EF}" srcId="{DA7170CD-BF10-4771-A3CE-A959C5CED661}" destId="{4A6E920B-2C1B-4EEE-AF91-2DF233C8AA74}" srcOrd="0" destOrd="0" parTransId="{6CA60C02-92A5-4113-94E9-060163CC0354}" sibTransId="{71AFAC9F-0A80-40D2-BC39-5B243CAD2D2B}"/>
    <dgm:cxn modelId="{10AC7771-1FE6-4ABE-B3E8-E66D94A17FD6}" type="presParOf" srcId="{11CAD29F-BA7C-4FFF-A5FB-E50336DA0628}" destId="{C74ABDFD-C7C5-4F92-9BD6-E68FD7B9D5E9}" srcOrd="0" destOrd="0" presId="urn:microsoft.com/office/officeart/2005/8/layout/list1"/>
    <dgm:cxn modelId="{221867BC-F7D0-4AEF-92C1-8D7AFBCF28F0}" type="presParOf" srcId="{C74ABDFD-C7C5-4F92-9BD6-E68FD7B9D5E9}" destId="{741404FC-640D-4FAA-8057-2B01773DA23D}" srcOrd="0" destOrd="0" presId="urn:microsoft.com/office/officeart/2005/8/layout/list1"/>
    <dgm:cxn modelId="{71238A6F-06BA-4C25-98DE-06363A8139AF}" type="presParOf" srcId="{C74ABDFD-C7C5-4F92-9BD6-E68FD7B9D5E9}" destId="{33ECE778-9005-413C-8D1F-AF47E28641F3}" srcOrd="1" destOrd="0" presId="urn:microsoft.com/office/officeart/2005/8/layout/list1"/>
    <dgm:cxn modelId="{29895491-1A87-47D5-B033-43B5BE20DA03}" type="presParOf" srcId="{11CAD29F-BA7C-4FFF-A5FB-E50336DA0628}" destId="{DCBCA7C7-5520-45DA-91A4-919808950A5A}" srcOrd="1" destOrd="0" presId="urn:microsoft.com/office/officeart/2005/8/layout/list1"/>
    <dgm:cxn modelId="{7C817AA4-0A20-4D5B-A1EA-67FE84939CA8}" type="presParOf" srcId="{11CAD29F-BA7C-4FFF-A5FB-E50336DA0628}" destId="{49A80C9E-2E48-4DDF-AE80-87C3A0E6D014}" srcOrd="2" destOrd="0" presId="urn:microsoft.com/office/officeart/2005/8/layout/list1"/>
    <dgm:cxn modelId="{EB972F59-A458-4702-A8DC-499B342748B8}" type="presParOf" srcId="{11CAD29F-BA7C-4FFF-A5FB-E50336DA0628}" destId="{D9D75117-3301-41F6-BD7F-726AB3344433}" srcOrd="3" destOrd="0" presId="urn:microsoft.com/office/officeart/2005/8/layout/list1"/>
    <dgm:cxn modelId="{C22BD17C-9C3A-45D1-905F-F2EA3F8543FF}" type="presParOf" srcId="{11CAD29F-BA7C-4FFF-A5FB-E50336DA0628}" destId="{9D23B066-B715-433C-9DF4-C918ECA089B4}" srcOrd="4" destOrd="0" presId="urn:microsoft.com/office/officeart/2005/8/layout/list1"/>
    <dgm:cxn modelId="{7D197B75-32A0-4F46-A86F-1CE781841E5C}" type="presParOf" srcId="{9D23B066-B715-433C-9DF4-C918ECA089B4}" destId="{D64BE1CB-7B97-4D98-B73D-43269E95D875}" srcOrd="0" destOrd="0" presId="urn:microsoft.com/office/officeart/2005/8/layout/list1"/>
    <dgm:cxn modelId="{3F8FC72F-7CF9-42FE-9A71-FA769E36716E}" type="presParOf" srcId="{9D23B066-B715-433C-9DF4-C918ECA089B4}" destId="{8787273A-BAD8-4D71-ABEF-B72D23F86BB8}" srcOrd="1" destOrd="0" presId="urn:microsoft.com/office/officeart/2005/8/layout/list1"/>
    <dgm:cxn modelId="{1CD8F3FC-B11F-4A4E-AF40-62870CDE36FB}" type="presParOf" srcId="{11CAD29F-BA7C-4FFF-A5FB-E50336DA0628}" destId="{797655D9-A569-4834-82B5-C30C42D63E7D}" srcOrd="5" destOrd="0" presId="urn:microsoft.com/office/officeart/2005/8/layout/list1"/>
    <dgm:cxn modelId="{56C6A018-AEB1-467F-92C6-39D2AB4B33B9}" type="presParOf" srcId="{11CAD29F-BA7C-4FFF-A5FB-E50336DA0628}" destId="{D370B9F4-66F0-42CA-B70D-B1E5800C166B}" srcOrd="6" destOrd="0" presId="urn:microsoft.com/office/officeart/2005/8/layout/list1"/>
    <dgm:cxn modelId="{CCFE3E98-EB61-4B4A-8187-B981EA0EF689}" type="presParOf" srcId="{11CAD29F-BA7C-4FFF-A5FB-E50336DA0628}" destId="{A1FC6B7E-7887-4A10-AEA6-DC562A1A4885}" srcOrd="7" destOrd="0" presId="urn:microsoft.com/office/officeart/2005/8/layout/list1"/>
    <dgm:cxn modelId="{FFF41521-C663-436F-BB6A-78D85D91C354}" type="presParOf" srcId="{11CAD29F-BA7C-4FFF-A5FB-E50336DA0628}" destId="{80C5B799-08B5-4FDA-A6A5-A292B2E9A93F}" srcOrd="8" destOrd="0" presId="urn:microsoft.com/office/officeart/2005/8/layout/list1"/>
    <dgm:cxn modelId="{89B3E236-A226-452E-A70A-FF0CF690A377}" type="presParOf" srcId="{80C5B799-08B5-4FDA-A6A5-A292B2E9A93F}" destId="{00050EE3-64CC-4248-837E-DC9D72B37FE7}" srcOrd="0" destOrd="0" presId="urn:microsoft.com/office/officeart/2005/8/layout/list1"/>
    <dgm:cxn modelId="{A2677AC3-8B4A-49FF-9ED3-D898C0A36AE0}" type="presParOf" srcId="{80C5B799-08B5-4FDA-A6A5-A292B2E9A93F}" destId="{AEFE3D8E-538C-4680-BD39-FCFE79FC9D90}" srcOrd="1" destOrd="0" presId="urn:microsoft.com/office/officeart/2005/8/layout/list1"/>
    <dgm:cxn modelId="{4C297895-A5FD-423D-A35B-FC9720050BF6}" type="presParOf" srcId="{11CAD29F-BA7C-4FFF-A5FB-E50336DA0628}" destId="{C853D259-C6C8-4785-8F1A-F1FA7FE1CC37}" srcOrd="9" destOrd="0" presId="urn:microsoft.com/office/officeart/2005/8/layout/list1"/>
    <dgm:cxn modelId="{1BA50166-9FEB-42E8-9075-F885C4CE0F32}" type="presParOf" srcId="{11CAD29F-BA7C-4FFF-A5FB-E50336DA0628}" destId="{C8A1851F-8235-4A25-BCD6-917C72C53AB2}" srcOrd="10" destOrd="0" presId="urn:microsoft.com/office/officeart/2005/8/layout/list1"/>
    <dgm:cxn modelId="{09555AA7-C5D3-4A9C-A0E6-000597450AE6}" type="presParOf" srcId="{11CAD29F-BA7C-4FFF-A5FB-E50336DA0628}" destId="{E9E0A047-20DA-4698-A897-FC1CCF10FA31}" srcOrd="11" destOrd="0" presId="urn:microsoft.com/office/officeart/2005/8/layout/list1"/>
    <dgm:cxn modelId="{69D1A260-F22D-4844-A5C2-38C37BA24B9E}" type="presParOf" srcId="{11CAD29F-BA7C-4FFF-A5FB-E50336DA0628}" destId="{FB42420C-7609-4B08-AADC-034997E97BA3}" srcOrd="12" destOrd="0" presId="urn:microsoft.com/office/officeart/2005/8/layout/list1"/>
    <dgm:cxn modelId="{CC6C18CB-9862-4B45-9B3E-E9D82008659F}" type="presParOf" srcId="{FB42420C-7609-4B08-AADC-034997E97BA3}" destId="{7C172A04-5E4B-4860-8BFB-AD2D3C64CA6A}" srcOrd="0" destOrd="0" presId="urn:microsoft.com/office/officeart/2005/8/layout/list1"/>
    <dgm:cxn modelId="{9E9E0905-98EE-44D8-B3D2-33F0C67B6955}" type="presParOf" srcId="{FB42420C-7609-4B08-AADC-034997E97BA3}" destId="{92320AD5-7CAE-4AD2-807D-7B516CD4377D}" srcOrd="1" destOrd="0" presId="urn:microsoft.com/office/officeart/2005/8/layout/list1"/>
    <dgm:cxn modelId="{83E023AA-6038-4E37-8390-B11EC6CBD0AB}" type="presParOf" srcId="{11CAD29F-BA7C-4FFF-A5FB-E50336DA0628}" destId="{8434CAC8-3948-482E-AEA5-C8D05A951E48}" srcOrd="13" destOrd="0" presId="urn:microsoft.com/office/officeart/2005/8/layout/list1"/>
    <dgm:cxn modelId="{FB8838CB-CEAC-40F2-9C80-15E4BEDD47B3}" type="presParOf" srcId="{11CAD29F-BA7C-4FFF-A5FB-E50336DA0628}" destId="{A925EB51-877D-4F72-8ED1-3D27179C59C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00A06B-904D-4EFC-8E41-81961B9B0479}" type="doc">
      <dgm:prSet loTypeId="urn:microsoft.com/office/officeart/2005/8/layout/hProcess9" loCatId="process" qsTypeId="urn:microsoft.com/office/officeart/2005/8/quickstyle/simple1" qsCatId="simple" csTypeId="urn:microsoft.com/office/officeart/2005/8/colors/accent1_2" csCatId="accent1" phldr="1"/>
      <dgm:spPr/>
    </dgm:pt>
    <dgm:pt modelId="{C4736E9A-0932-4CD0-AE92-8AAE7E7B4B5F}">
      <dgm:prSet phldrT="[Текст]"/>
      <dgm:spPr/>
      <dgm:t>
        <a:bodyPr/>
        <a:lstStyle/>
        <a:p>
          <a:r>
            <a:rPr lang="en-US" dirty="0" smtClean="0"/>
            <a:t>The function of  </a:t>
          </a:r>
          <a:r>
            <a:rPr lang="en-US" b="1" dirty="0" smtClean="0"/>
            <a:t>Brief items</a:t>
          </a:r>
          <a:r>
            <a:rPr lang="en-US" dirty="0" smtClean="0"/>
            <a:t>: is to inform the reader. It states only facts without giving comments. The vocabulary used is neutral and common literary. </a:t>
          </a:r>
          <a:endParaRPr lang="ru-RU" dirty="0"/>
        </a:p>
      </dgm:t>
    </dgm:pt>
    <dgm:pt modelId="{5C265A71-2E6D-4B3F-91B8-881FC0C8FAC1}" type="parTrans" cxnId="{405C5423-6546-4634-B06E-900FA58252FC}">
      <dgm:prSet/>
      <dgm:spPr/>
      <dgm:t>
        <a:bodyPr/>
        <a:lstStyle/>
        <a:p>
          <a:endParaRPr lang="ru-RU"/>
        </a:p>
      </dgm:t>
    </dgm:pt>
    <dgm:pt modelId="{9E648241-4ADB-45ED-8912-CE3AF7997F62}" type="sibTrans" cxnId="{405C5423-6546-4634-B06E-900FA58252FC}">
      <dgm:prSet/>
      <dgm:spPr/>
      <dgm:t>
        <a:bodyPr/>
        <a:lstStyle/>
        <a:p>
          <a:endParaRPr lang="ru-RU"/>
        </a:p>
      </dgm:t>
    </dgm:pt>
    <dgm:pt modelId="{0906FFF3-09A0-47AF-B58F-5ADF7576531B}">
      <dgm:prSet phldrT="[Текст]"/>
      <dgm:spPr/>
      <dgm:t>
        <a:bodyPr/>
        <a:lstStyle/>
        <a:p>
          <a:r>
            <a:rPr lang="en-US" dirty="0" smtClean="0"/>
            <a:t>Specific features are:</a:t>
          </a:r>
          <a:endParaRPr lang="ru-RU" dirty="0"/>
        </a:p>
      </dgm:t>
    </dgm:pt>
    <dgm:pt modelId="{14EA9EE0-69E0-4F11-BD66-1056D9D2C863}" type="parTrans" cxnId="{45BD866E-5516-48B3-B046-EA180DB6B385}">
      <dgm:prSet/>
      <dgm:spPr/>
      <dgm:t>
        <a:bodyPr/>
        <a:lstStyle/>
        <a:p>
          <a:endParaRPr lang="ru-RU"/>
        </a:p>
      </dgm:t>
    </dgm:pt>
    <dgm:pt modelId="{220F046C-AFD9-4432-8BF9-D57FBF1EE7CD}" type="sibTrans" cxnId="{45BD866E-5516-48B3-B046-EA180DB6B385}">
      <dgm:prSet/>
      <dgm:spPr/>
      <dgm:t>
        <a:bodyPr/>
        <a:lstStyle/>
        <a:p>
          <a:endParaRPr lang="ru-RU"/>
        </a:p>
      </dgm:t>
    </dgm:pt>
    <dgm:pt modelId="{1621B837-A152-4CF2-9928-D957FBB32F77}">
      <dgm:prSet phldrT="[Текст]"/>
      <dgm:spPr/>
      <dgm:t>
        <a:bodyPr/>
        <a:lstStyle/>
        <a:p>
          <a:r>
            <a:rPr lang="en-US" dirty="0" smtClean="0"/>
            <a:t>a) special political and economic terms;</a:t>
          </a:r>
          <a:endParaRPr lang="ru-RU" dirty="0" smtClean="0"/>
        </a:p>
        <a:p>
          <a:r>
            <a:rPr lang="en-US" dirty="0" smtClean="0"/>
            <a:t>b) non-term political vocabulary;</a:t>
          </a:r>
          <a:endParaRPr lang="ru-RU" dirty="0" smtClean="0"/>
        </a:p>
        <a:p>
          <a:r>
            <a:rPr lang="en-US" dirty="0" smtClean="0"/>
            <a:t>c) newspaper clichés;</a:t>
          </a:r>
          <a:endParaRPr lang="ru-RU" dirty="0" smtClean="0"/>
        </a:p>
        <a:p>
          <a:r>
            <a:rPr lang="en-US" dirty="0" smtClean="0"/>
            <a:t>d) abbreviations;</a:t>
          </a:r>
          <a:endParaRPr lang="ru-RU" dirty="0" smtClean="0"/>
        </a:p>
        <a:p>
          <a:r>
            <a:rPr lang="en-US" dirty="0" smtClean="0"/>
            <a:t>e) neologisms.</a:t>
          </a:r>
          <a:endParaRPr lang="ru-RU" dirty="0"/>
        </a:p>
      </dgm:t>
    </dgm:pt>
    <dgm:pt modelId="{5D40C9AB-220E-4E2A-B071-AF1D80669B02}" type="parTrans" cxnId="{C743F7C8-48BC-4BB6-B2AB-2F32EABDF323}">
      <dgm:prSet/>
      <dgm:spPr/>
      <dgm:t>
        <a:bodyPr/>
        <a:lstStyle/>
        <a:p>
          <a:endParaRPr lang="ru-RU"/>
        </a:p>
      </dgm:t>
    </dgm:pt>
    <dgm:pt modelId="{6DB88834-4F0E-4BB1-A8F9-7766418982E0}" type="sibTrans" cxnId="{C743F7C8-48BC-4BB6-B2AB-2F32EABDF323}">
      <dgm:prSet/>
      <dgm:spPr/>
      <dgm:t>
        <a:bodyPr/>
        <a:lstStyle/>
        <a:p>
          <a:endParaRPr lang="ru-RU"/>
        </a:p>
      </dgm:t>
    </dgm:pt>
    <dgm:pt modelId="{89DCBA48-12DA-4710-AF48-0101554CB085}" type="pres">
      <dgm:prSet presAssocID="{5000A06B-904D-4EFC-8E41-81961B9B0479}" presName="CompostProcess" presStyleCnt="0">
        <dgm:presLayoutVars>
          <dgm:dir/>
          <dgm:resizeHandles val="exact"/>
        </dgm:presLayoutVars>
      </dgm:prSet>
      <dgm:spPr/>
    </dgm:pt>
    <dgm:pt modelId="{6963C9C3-1715-40DB-8A00-319A7D4B37BA}" type="pres">
      <dgm:prSet presAssocID="{5000A06B-904D-4EFC-8E41-81961B9B0479}" presName="arrow" presStyleLbl="bgShp" presStyleIdx="0" presStyleCnt="1"/>
      <dgm:spPr/>
    </dgm:pt>
    <dgm:pt modelId="{355289CD-5424-466E-B2DA-732DACC366EB}" type="pres">
      <dgm:prSet presAssocID="{5000A06B-904D-4EFC-8E41-81961B9B0479}" presName="linearProcess" presStyleCnt="0"/>
      <dgm:spPr/>
    </dgm:pt>
    <dgm:pt modelId="{CEBAB257-1342-42EF-BDB5-F928F43AA6F9}" type="pres">
      <dgm:prSet presAssocID="{C4736E9A-0932-4CD0-AE92-8AAE7E7B4B5F}" presName="textNode" presStyleLbl="node1" presStyleIdx="0" presStyleCnt="3">
        <dgm:presLayoutVars>
          <dgm:bulletEnabled val="1"/>
        </dgm:presLayoutVars>
      </dgm:prSet>
      <dgm:spPr/>
      <dgm:t>
        <a:bodyPr/>
        <a:lstStyle/>
        <a:p>
          <a:endParaRPr lang="ru-RU"/>
        </a:p>
      </dgm:t>
    </dgm:pt>
    <dgm:pt modelId="{065AC0A7-90C8-4D8F-A83E-F9E5440061AE}" type="pres">
      <dgm:prSet presAssocID="{9E648241-4ADB-45ED-8912-CE3AF7997F62}" presName="sibTrans" presStyleCnt="0"/>
      <dgm:spPr/>
    </dgm:pt>
    <dgm:pt modelId="{04913285-11C0-4DA1-9621-9F21BE59BC9B}" type="pres">
      <dgm:prSet presAssocID="{0906FFF3-09A0-47AF-B58F-5ADF7576531B}" presName="textNode" presStyleLbl="node1" presStyleIdx="1" presStyleCnt="3">
        <dgm:presLayoutVars>
          <dgm:bulletEnabled val="1"/>
        </dgm:presLayoutVars>
      </dgm:prSet>
      <dgm:spPr/>
      <dgm:t>
        <a:bodyPr/>
        <a:lstStyle/>
        <a:p>
          <a:endParaRPr lang="ru-RU"/>
        </a:p>
      </dgm:t>
    </dgm:pt>
    <dgm:pt modelId="{47D73717-7A10-4C6B-A493-CCB1B9832DC0}" type="pres">
      <dgm:prSet presAssocID="{220F046C-AFD9-4432-8BF9-D57FBF1EE7CD}" presName="sibTrans" presStyleCnt="0"/>
      <dgm:spPr/>
    </dgm:pt>
    <dgm:pt modelId="{272F3BDD-25AB-4E3E-B616-643A758E7A6B}" type="pres">
      <dgm:prSet presAssocID="{1621B837-A152-4CF2-9928-D957FBB32F77}" presName="textNode" presStyleLbl="node1" presStyleIdx="2" presStyleCnt="3" custLinFactX="15342" custLinFactNeighborX="100000" custLinFactNeighborY="-1029">
        <dgm:presLayoutVars>
          <dgm:bulletEnabled val="1"/>
        </dgm:presLayoutVars>
      </dgm:prSet>
      <dgm:spPr/>
      <dgm:t>
        <a:bodyPr/>
        <a:lstStyle/>
        <a:p>
          <a:endParaRPr lang="ru-RU"/>
        </a:p>
      </dgm:t>
    </dgm:pt>
  </dgm:ptLst>
  <dgm:cxnLst>
    <dgm:cxn modelId="{405C5423-6546-4634-B06E-900FA58252FC}" srcId="{5000A06B-904D-4EFC-8E41-81961B9B0479}" destId="{C4736E9A-0932-4CD0-AE92-8AAE7E7B4B5F}" srcOrd="0" destOrd="0" parTransId="{5C265A71-2E6D-4B3F-91B8-881FC0C8FAC1}" sibTransId="{9E648241-4ADB-45ED-8912-CE3AF7997F62}"/>
    <dgm:cxn modelId="{45BD866E-5516-48B3-B046-EA180DB6B385}" srcId="{5000A06B-904D-4EFC-8E41-81961B9B0479}" destId="{0906FFF3-09A0-47AF-B58F-5ADF7576531B}" srcOrd="1" destOrd="0" parTransId="{14EA9EE0-69E0-4F11-BD66-1056D9D2C863}" sibTransId="{220F046C-AFD9-4432-8BF9-D57FBF1EE7CD}"/>
    <dgm:cxn modelId="{C743F7C8-48BC-4BB6-B2AB-2F32EABDF323}" srcId="{5000A06B-904D-4EFC-8E41-81961B9B0479}" destId="{1621B837-A152-4CF2-9928-D957FBB32F77}" srcOrd="2" destOrd="0" parTransId="{5D40C9AB-220E-4E2A-B071-AF1D80669B02}" sibTransId="{6DB88834-4F0E-4BB1-A8F9-7766418982E0}"/>
    <dgm:cxn modelId="{2D2F2C6C-FBF5-484A-8F80-676C814C389F}" type="presOf" srcId="{0906FFF3-09A0-47AF-B58F-5ADF7576531B}" destId="{04913285-11C0-4DA1-9621-9F21BE59BC9B}" srcOrd="0" destOrd="0" presId="urn:microsoft.com/office/officeart/2005/8/layout/hProcess9"/>
    <dgm:cxn modelId="{E62C4C61-6D64-4EF1-A021-959C659DFB47}" type="presOf" srcId="{5000A06B-904D-4EFC-8E41-81961B9B0479}" destId="{89DCBA48-12DA-4710-AF48-0101554CB085}" srcOrd="0" destOrd="0" presId="urn:microsoft.com/office/officeart/2005/8/layout/hProcess9"/>
    <dgm:cxn modelId="{1BB39A81-305D-47FF-9887-E9373DCEAC97}" type="presOf" srcId="{C4736E9A-0932-4CD0-AE92-8AAE7E7B4B5F}" destId="{CEBAB257-1342-42EF-BDB5-F928F43AA6F9}" srcOrd="0" destOrd="0" presId="urn:microsoft.com/office/officeart/2005/8/layout/hProcess9"/>
    <dgm:cxn modelId="{5DC8E89B-26AF-46E2-BCCF-ACDE4F5A5117}" type="presOf" srcId="{1621B837-A152-4CF2-9928-D957FBB32F77}" destId="{272F3BDD-25AB-4E3E-B616-643A758E7A6B}" srcOrd="0" destOrd="0" presId="urn:microsoft.com/office/officeart/2005/8/layout/hProcess9"/>
    <dgm:cxn modelId="{CC36ACF2-0FC6-49E8-8F58-F477CA4E00CA}" type="presParOf" srcId="{89DCBA48-12DA-4710-AF48-0101554CB085}" destId="{6963C9C3-1715-40DB-8A00-319A7D4B37BA}" srcOrd="0" destOrd="0" presId="urn:microsoft.com/office/officeart/2005/8/layout/hProcess9"/>
    <dgm:cxn modelId="{76D7B161-EA38-4D6C-9EDC-416CB05D9E58}" type="presParOf" srcId="{89DCBA48-12DA-4710-AF48-0101554CB085}" destId="{355289CD-5424-466E-B2DA-732DACC366EB}" srcOrd="1" destOrd="0" presId="urn:microsoft.com/office/officeart/2005/8/layout/hProcess9"/>
    <dgm:cxn modelId="{F19AA9FD-30A1-46CB-AC87-881C3742D82F}" type="presParOf" srcId="{355289CD-5424-466E-B2DA-732DACC366EB}" destId="{CEBAB257-1342-42EF-BDB5-F928F43AA6F9}" srcOrd="0" destOrd="0" presId="urn:microsoft.com/office/officeart/2005/8/layout/hProcess9"/>
    <dgm:cxn modelId="{3A13593B-188A-470C-8AB1-09E01747DACB}" type="presParOf" srcId="{355289CD-5424-466E-B2DA-732DACC366EB}" destId="{065AC0A7-90C8-4D8F-A83E-F9E5440061AE}" srcOrd="1" destOrd="0" presId="urn:microsoft.com/office/officeart/2005/8/layout/hProcess9"/>
    <dgm:cxn modelId="{285981BA-0EA1-4634-835B-3D2028BCF179}" type="presParOf" srcId="{355289CD-5424-466E-B2DA-732DACC366EB}" destId="{04913285-11C0-4DA1-9621-9F21BE59BC9B}" srcOrd="2" destOrd="0" presId="urn:microsoft.com/office/officeart/2005/8/layout/hProcess9"/>
    <dgm:cxn modelId="{82AF747A-9D44-4653-8B55-E42E6F9E6E31}" type="presParOf" srcId="{355289CD-5424-466E-B2DA-732DACC366EB}" destId="{47D73717-7A10-4C6B-A493-CCB1B9832DC0}" srcOrd="3" destOrd="0" presId="urn:microsoft.com/office/officeart/2005/8/layout/hProcess9"/>
    <dgm:cxn modelId="{7ED49C8E-FAED-4BEE-8AE8-DAA1F56F7B67}" type="presParOf" srcId="{355289CD-5424-466E-B2DA-732DACC366EB}" destId="{272F3BDD-25AB-4E3E-B616-643A758E7A6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7C9A9D-E090-457B-91E9-DD7CFCDDC4D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ru-RU"/>
        </a:p>
      </dgm:t>
    </dgm:pt>
    <dgm:pt modelId="{94DB8F55-0853-42C6-9BCB-F02E21CD2F91}">
      <dgm:prSet phldrT="[Текст]"/>
      <dgm:spPr/>
      <dgm:t>
        <a:bodyPr/>
        <a:lstStyle/>
        <a:p>
          <a:r>
            <a:rPr lang="en-US" dirty="0" smtClean="0"/>
            <a:t>Newspaper style has its specific vocabulary features and is characterized by an extensive use of:</a:t>
          </a:r>
          <a:endParaRPr lang="ru-RU" dirty="0"/>
        </a:p>
      </dgm:t>
    </dgm:pt>
    <dgm:pt modelId="{AB97359B-CE1E-4B8A-9754-0B6FCB6B4B11}" type="parTrans" cxnId="{66B22F81-B8B7-4825-BF6E-EBCCC7AFB398}">
      <dgm:prSet/>
      <dgm:spPr/>
      <dgm:t>
        <a:bodyPr/>
        <a:lstStyle/>
        <a:p>
          <a:endParaRPr lang="ru-RU"/>
        </a:p>
      </dgm:t>
    </dgm:pt>
    <dgm:pt modelId="{6A92BB98-D4C2-471A-9279-9F4B13F9F9BB}" type="sibTrans" cxnId="{66B22F81-B8B7-4825-BF6E-EBCCC7AFB398}">
      <dgm:prSet/>
      <dgm:spPr/>
      <dgm:t>
        <a:bodyPr/>
        <a:lstStyle/>
        <a:p>
          <a:endParaRPr lang="ru-RU"/>
        </a:p>
      </dgm:t>
    </dgm:pt>
    <dgm:pt modelId="{EC83454A-38EF-4756-A37F-961EFB469019}">
      <dgm:prSet phldrT="[Текст]"/>
      <dgm:spPr/>
      <dgm:t>
        <a:bodyPr/>
        <a:lstStyle/>
        <a:p>
          <a:r>
            <a:rPr lang="en-US" dirty="0" smtClean="0"/>
            <a:t>special political and economic terms (president, election);</a:t>
          </a:r>
          <a:endParaRPr lang="ru-RU" dirty="0"/>
        </a:p>
      </dgm:t>
    </dgm:pt>
    <dgm:pt modelId="{C31D5FE9-F24E-41DE-B4AB-449C64EA4CA6}" type="parTrans" cxnId="{6D3BE8F3-FB74-4123-ABBB-4EBF329D3840}">
      <dgm:prSet/>
      <dgm:spPr/>
      <dgm:t>
        <a:bodyPr/>
        <a:lstStyle/>
        <a:p>
          <a:endParaRPr lang="ru-RU"/>
        </a:p>
      </dgm:t>
    </dgm:pt>
    <dgm:pt modelId="{F59E5EF2-D059-4A59-8BA8-00A063C29689}" type="sibTrans" cxnId="{6D3BE8F3-FB74-4123-ABBB-4EBF329D3840}">
      <dgm:prSet/>
      <dgm:spPr/>
      <dgm:t>
        <a:bodyPr/>
        <a:lstStyle/>
        <a:p>
          <a:endParaRPr lang="ru-RU"/>
        </a:p>
      </dgm:t>
    </dgm:pt>
    <dgm:pt modelId="{E56B8458-2B31-44BA-9B28-37A447716B95}">
      <dgm:prSet phldrT="[Текст]"/>
      <dgm:spPr/>
      <dgm:t>
        <a:bodyPr/>
        <a:lstStyle/>
        <a:p>
          <a:r>
            <a:rPr lang="en-US" dirty="0" smtClean="0"/>
            <a:t>non-term political vocabulary (nation, crisis, agreement, member);</a:t>
          </a:r>
          <a:endParaRPr lang="ru-RU" dirty="0"/>
        </a:p>
      </dgm:t>
    </dgm:pt>
    <dgm:pt modelId="{12259C5B-2105-4943-83CD-04000D7E422C}" type="parTrans" cxnId="{FB1ED61B-0DDD-4F77-8A46-D728727A4D28}">
      <dgm:prSet/>
      <dgm:spPr/>
      <dgm:t>
        <a:bodyPr/>
        <a:lstStyle/>
        <a:p>
          <a:endParaRPr lang="ru-RU"/>
        </a:p>
      </dgm:t>
    </dgm:pt>
    <dgm:pt modelId="{801B8A42-DF22-4101-9F06-6F38C78E56B5}" type="sibTrans" cxnId="{FB1ED61B-0DDD-4F77-8A46-D728727A4D28}">
      <dgm:prSet/>
      <dgm:spPr/>
      <dgm:t>
        <a:bodyPr/>
        <a:lstStyle/>
        <a:p>
          <a:endParaRPr lang="ru-RU"/>
        </a:p>
      </dgm:t>
    </dgm:pt>
    <dgm:pt modelId="{F4BEA8E4-174E-42D5-9BE2-AC4D670719A1}">
      <dgm:prSet phldrT="[Текст]"/>
      <dgm:spPr/>
      <dgm:t>
        <a:bodyPr/>
        <a:lstStyle/>
        <a:p>
          <a:r>
            <a:rPr lang="en-US" dirty="0" smtClean="0"/>
            <a:t>newspaper clichés (pressing problem, danger of war, pillars of society);</a:t>
          </a:r>
          <a:endParaRPr lang="ru-RU" dirty="0"/>
        </a:p>
      </dgm:t>
    </dgm:pt>
    <dgm:pt modelId="{36D9E26C-CC61-4608-9934-09E8DDD1096D}" type="parTrans" cxnId="{666F8B4A-6BD6-4778-A6FA-CF50B0B46285}">
      <dgm:prSet/>
      <dgm:spPr/>
      <dgm:t>
        <a:bodyPr/>
        <a:lstStyle/>
        <a:p>
          <a:endParaRPr lang="ru-RU"/>
        </a:p>
      </dgm:t>
    </dgm:pt>
    <dgm:pt modelId="{12FD5CB9-7F16-4877-9B43-8D8B9EDF26A4}" type="sibTrans" cxnId="{666F8B4A-6BD6-4778-A6FA-CF50B0B46285}">
      <dgm:prSet/>
      <dgm:spPr/>
      <dgm:t>
        <a:bodyPr/>
        <a:lstStyle/>
        <a:p>
          <a:endParaRPr lang="ru-RU"/>
        </a:p>
      </dgm:t>
    </dgm:pt>
    <dgm:pt modelId="{F86B9114-BFC3-4A20-A3ED-DAC10F826142}">
      <dgm:prSet/>
      <dgm:spPr/>
      <dgm:t>
        <a:bodyPr/>
        <a:lstStyle/>
        <a:p>
          <a:r>
            <a:rPr lang="en-US" dirty="0" smtClean="0"/>
            <a:t>abbreviations (NATO, EEC);</a:t>
          </a:r>
          <a:endParaRPr lang="ru-RU" dirty="0"/>
        </a:p>
      </dgm:t>
    </dgm:pt>
    <dgm:pt modelId="{9CA92C79-7563-4B40-950B-429FE2B8A3A6}" type="parTrans" cxnId="{B79018FC-A133-4E93-81BD-00BC76044849}">
      <dgm:prSet/>
      <dgm:spPr/>
    </dgm:pt>
    <dgm:pt modelId="{4CF2CCF4-F8CB-47AD-B8F5-376C2F12BF3F}" type="sibTrans" cxnId="{B79018FC-A133-4E93-81BD-00BC76044849}">
      <dgm:prSet/>
      <dgm:spPr/>
    </dgm:pt>
    <dgm:pt modelId="{04BFA29C-0B42-4784-B329-A1168453E16C}">
      <dgm:prSet/>
      <dgm:spPr/>
      <dgm:t>
        <a:bodyPr/>
        <a:lstStyle/>
        <a:p>
          <a:endParaRPr lang="ru-RU"/>
        </a:p>
      </dgm:t>
    </dgm:pt>
    <dgm:pt modelId="{8E84BBB0-A72F-438F-AAD4-32F42DF45639}" type="parTrans" cxnId="{A293908E-0CEB-4383-9F4B-2BFFA3311F7E}">
      <dgm:prSet/>
      <dgm:spPr/>
    </dgm:pt>
    <dgm:pt modelId="{847E4F81-6C1B-4E6A-8361-A05E92A11924}" type="sibTrans" cxnId="{A293908E-0CEB-4383-9F4B-2BFFA3311F7E}">
      <dgm:prSet/>
      <dgm:spPr/>
    </dgm:pt>
    <dgm:pt modelId="{A5515A29-138B-4287-B42C-12D08340308E}" type="pres">
      <dgm:prSet presAssocID="{8A7C9A9D-E090-457B-91E9-DD7CFCDDC4D3}" presName="composite" presStyleCnt="0">
        <dgm:presLayoutVars>
          <dgm:chMax val="1"/>
          <dgm:dir/>
          <dgm:resizeHandles val="exact"/>
        </dgm:presLayoutVars>
      </dgm:prSet>
      <dgm:spPr/>
    </dgm:pt>
    <dgm:pt modelId="{2A917FE0-2439-4098-BC02-31695BB7CA6F}" type="pres">
      <dgm:prSet presAssocID="{94DB8F55-0853-42C6-9BCB-F02E21CD2F91}" presName="roof" presStyleLbl="dkBgShp" presStyleIdx="0" presStyleCnt="2"/>
      <dgm:spPr/>
      <dgm:t>
        <a:bodyPr/>
        <a:lstStyle/>
        <a:p>
          <a:endParaRPr lang="ru-RU"/>
        </a:p>
      </dgm:t>
    </dgm:pt>
    <dgm:pt modelId="{6159E2BF-243D-402F-9861-4D697E46CC17}" type="pres">
      <dgm:prSet presAssocID="{94DB8F55-0853-42C6-9BCB-F02E21CD2F91}" presName="pillars" presStyleCnt="0"/>
      <dgm:spPr/>
    </dgm:pt>
    <dgm:pt modelId="{AF67B6AB-B4C0-43C1-8BF6-692471F2314B}" type="pres">
      <dgm:prSet presAssocID="{94DB8F55-0853-42C6-9BCB-F02E21CD2F91}" presName="pillar1" presStyleLbl="node1" presStyleIdx="0" presStyleCnt="5">
        <dgm:presLayoutVars>
          <dgm:bulletEnabled val="1"/>
        </dgm:presLayoutVars>
      </dgm:prSet>
      <dgm:spPr/>
      <dgm:t>
        <a:bodyPr/>
        <a:lstStyle/>
        <a:p>
          <a:endParaRPr lang="ru-RU"/>
        </a:p>
      </dgm:t>
    </dgm:pt>
    <dgm:pt modelId="{BA4DFDAE-8982-49F6-813C-7BEAA09504B4}" type="pres">
      <dgm:prSet presAssocID="{E56B8458-2B31-44BA-9B28-37A447716B95}" presName="pillarX" presStyleLbl="node1" presStyleIdx="1" presStyleCnt="5">
        <dgm:presLayoutVars>
          <dgm:bulletEnabled val="1"/>
        </dgm:presLayoutVars>
      </dgm:prSet>
      <dgm:spPr/>
      <dgm:t>
        <a:bodyPr/>
        <a:lstStyle/>
        <a:p>
          <a:endParaRPr lang="ru-RU"/>
        </a:p>
      </dgm:t>
    </dgm:pt>
    <dgm:pt modelId="{A1AC6D42-4006-4FF9-868E-F65DB88D60CE}" type="pres">
      <dgm:prSet presAssocID="{F4BEA8E4-174E-42D5-9BE2-AC4D670719A1}" presName="pillarX" presStyleLbl="node1" presStyleIdx="2" presStyleCnt="5">
        <dgm:presLayoutVars>
          <dgm:bulletEnabled val="1"/>
        </dgm:presLayoutVars>
      </dgm:prSet>
      <dgm:spPr/>
      <dgm:t>
        <a:bodyPr/>
        <a:lstStyle/>
        <a:p>
          <a:endParaRPr lang="ru-RU"/>
        </a:p>
      </dgm:t>
    </dgm:pt>
    <dgm:pt modelId="{9465728F-E394-4372-9610-1B00771E3302}" type="pres">
      <dgm:prSet presAssocID="{F86B9114-BFC3-4A20-A3ED-DAC10F826142}" presName="pillarX" presStyleLbl="node1" presStyleIdx="3" presStyleCnt="5">
        <dgm:presLayoutVars>
          <dgm:bulletEnabled val="1"/>
        </dgm:presLayoutVars>
      </dgm:prSet>
      <dgm:spPr/>
      <dgm:t>
        <a:bodyPr/>
        <a:lstStyle/>
        <a:p>
          <a:endParaRPr lang="ru-RU"/>
        </a:p>
      </dgm:t>
    </dgm:pt>
    <dgm:pt modelId="{ECB2040C-5D96-4B20-B1F7-26A32D0D81A6}" type="pres">
      <dgm:prSet presAssocID="{04BFA29C-0B42-4784-B329-A1168453E16C}" presName="pillarX" presStyleLbl="node1" presStyleIdx="4" presStyleCnt="5">
        <dgm:presLayoutVars>
          <dgm:bulletEnabled val="1"/>
        </dgm:presLayoutVars>
      </dgm:prSet>
      <dgm:spPr/>
    </dgm:pt>
    <dgm:pt modelId="{4438A370-79A1-43CE-A6F9-F81C4C829876}" type="pres">
      <dgm:prSet presAssocID="{94DB8F55-0853-42C6-9BCB-F02E21CD2F91}" presName="base" presStyleLbl="dkBgShp" presStyleIdx="1" presStyleCnt="2"/>
      <dgm:spPr/>
    </dgm:pt>
  </dgm:ptLst>
  <dgm:cxnLst>
    <dgm:cxn modelId="{175CFABD-B982-4DC4-8B8A-CCAD9D70EDA8}" type="presOf" srcId="{EC83454A-38EF-4756-A37F-961EFB469019}" destId="{AF67B6AB-B4C0-43C1-8BF6-692471F2314B}" srcOrd="0" destOrd="0" presId="urn:microsoft.com/office/officeart/2005/8/layout/hList3"/>
    <dgm:cxn modelId="{6D3BE8F3-FB74-4123-ABBB-4EBF329D3840}" srcId="{94DB8F55-0853-42C6-9BCB-F02E21CD2F91}" destId="{EC83454A-38EF-4756-A37F-961EFB469019}" srcOrd="0" destOrd="0" parTransId="{C31D5FE9-F24E-41DE-B4AB-449C64EA4CA6}" sibTransId="{F59E5EF2-D059-4A59-8BA8-00A063C29689}"/>
    <dgm:cxn modelId="{B79018FC-A133-4E93-81BD-00BC76044849}" srcId="{94DB8F55-0853-42C6-9BCB-F02E21CD2F91}" destId="{F86B9114-BFC3-4A20-A3ED-DAC10F826142}" srcOrd="3" destOrd="0" parTransId="{9CA92C79-7563-4B40-950B-429FE2B8A3A6}" sibTransId="{4CF2CCF4-F8CB-47AD-B8F5-376C2F12BF3F}"/>
    <dgm:cxn modelId="{A293908E-0CEB-4383-9F4B-2BFFA3311F7E}" srcId="{94DB8F55-0853-42C6-9BCB-F02E21CD2F91}" destId="{04BFA29C-0B42-4784-B329-A1168453E16C}" srcOrd="4" destOrd="0" parTransId="{8E84BBB0-A72F-438F-AAD4-32F42DF45639}" sibTransId="{847E4F81-6C1B-4E6A-8361-A05E92A11924}"/>
    <dgm:cxn modelId="{797CB268-9373-4ED7-B45A-9FBDF2F93C1C}" type="presOf" srcId="{94DB8F55-0853-42C6-9BCB-F02E21CD2F91}" destId="{2A917FE0-2439-4098-BC02-31695BB7CA6F}" srcOrd="0" destOrd="0" presId="urn:microsoft.com/office/officeart/2005/8/layout/hList3"/>
    <dgm:cxn modelId="{6A87B9AA-A83C-4C44-8FD0-83FA5F0A598C}" type="presOf" srcId="{F86B9114-BFC3-4A20-A3ED-DAC10F826142}" destId="{9465728F-E394-4372-9610-1B00771E3302}" srcOrd="0" destOrd="0" presId="urn:microsoft.com/office/officeart/2005/8/layout/hList3"/>
    <dgm:cxn modelId="{66B22F81-B8B7-4825-BF6E-EBCCC7AFB398}" srcId="{8A7C9A9D-E090-457B-91E9-DD7CFCDDC4D3}" destId="{94DB8F55-0853-42C6-9BCB-F02E21CD2F91}" srcOrd="0" destOrd="0" parTransId="{AB97359B-CE1E-4B8A-9754-0B6FCB6B4B11}" sibTransId="{6A92BB98-D4C2-471A-9279-9F4B13F9F9BB}"/>
    <dgm:cxn modelId="{666F8B4A-6BD6-4778-A6FA-CF50B0B46285}" srcId="{94DB8F55-0853-42C6-9BCB-F02E21CD2F91}" destId="{F4BEA8E4-174E-42D5-9BE2-AC4D670719A1}" srcOrd="2" destOrd="0" parTransId="{36D9E26C-CC61-4608-9934-09E8DDD1096D}" sibTransId="{12FD5CB9-7F16-4877-9B43-8D8B9EDF26A4}"/>
    <dgm:cxn modelId="{6A66944C-7368-4EF1-8739-7836D34B20D3}" type="presOf" srcId="{04BFA29C-0B42-4784-B329-A1168453E16C}" destId="{ECB2040C-5D96-4B20-B1F7-26A32D0D81A6}" srcOrd="0" destOrd="0" presId="urn:microsoft.com/office/officeart/2005/8/layout/hList3"/>
    <dgm:cxn modelId="{0287CE84-27F5-4C16-BB44-030A4D922933}" type="presOf" srcId="{F4BEA8E4-174E-42D5-9BE2-AC4D670719A1}" destId="{A1AC6D42-4006-4FF9-868E-F65DB88D60CE}" srcOrd="0" destOrd="0" presId="urn:microsoft.com/office/officeart/2005/8/layout/hList3"/>
    <dgm:cxn modelId="{FB1ED61B-0DDD-4F77-8A46-D728727A4D28}" srcId="{94DB8F55-0853-42C6-9BCB-F02E21CD2F91}" destId="{E56B8458-2B31-44BA-9B28-37A447716B95}" srcOrd="1" destOrd="0" parTransId="{12259C5B-2105-4943-83CD-04000D7E422C}" sibTransId="{801B8A42-DF22-4101-9F06-6F38C78E56B5}"/>
    <dgm:cxn modelId="{F6904FA9-E62A-4695-AE3C-3A61A206819B}" type="presOf" srcId="{E56B8458-2B31-44BA-9B28-37A447716B95}" destId="{BA4DFDAE-8982-49F6-813C-7BEAA09504B4}" srcOrd="0" destOrd="0" presId="urn:microsoft.com/office/officeart/2005/8/layout/hList3"/>
    <dgm:cxn modelId="{DD1A6FCF-45AA-4064-826F-3B954B62B000}" type="presOf" srcId="{8A7C9A9D-E090-457B-91E9-DD7CFCDDC4D3}" destId="{A5515A29-138B-4287-B42C-12D08340308E}" srcOrd="0" destOrd="0" presId="urn:microsoft.com/office/officeart/2005/8/layout/hList3"/>
    <dgm:cxn modelId="{B5034996-EC6F-444A-97A8-8C8167CA2B78}" type="presParOf" srcId="{A5515A29-138B-4287-B42C-12D08340308E}" destId="{2A917FE0-2439-4098-BC02-31695BB7CA6F}" srcOrd="0" destOrd="0" presId="urn:microsoft.com/office/officeart/2005/8/layout/hList3"/>
    <dgm:cxn modelId="{DE70C611-59CC-429E-86AC-50436E769124}" type="presParOf" srcId="{A5515A29-138B-4287-B42C-12D08340308E}" destId="{6159E2BF-243D-402F-9861-4D697E46CC17}" srcOrd="1" destOrd="0" presId="urn:microsoft.com/office/officeart/2005/8/layout/hList3"/>
    <dgm:cxn modelId="{9C00C7AB-FAC2-43E5-9C6B-7017BB163385}" type="presParOf" srcId="{6159E2BF-243D-402F-9861-4D697E46CC17}" destId="{AF67B6AB-B4C0-43C1-8BF6-692471F2314B}" srcOrd="0" destOrd="0" presId="urn:microsoft.com/office/officeart/2005/8/layout/hList3"/>
    <dgm:cxn modelId="{63DE3313-8225-4089-A8A8-4597C44D8851}" type="presParOf" srcId="{6159E2BF-243D-402F-9861-4D697E46CC17}" destId="{BA4DFDAE-8982-49F6-813C-7BEAA09504B4}" srcOrd="1" destOrd="0" presId="urn:microsoft.com/office/officeart/2005/8/layout/hList3"/>
    <dgm:cxn modelId="{86232105-32F5-4653-9E7B-437AF2A5EC64}" type="presParOf" srcId="{6159E2BF-243D-402F-9861-4D697E46CC17}" destId="{A1AC6D42-4006-4FF9-868E-F65DB88D60CE}" srcOrd="2" destOrd="0" presId="urn:microsoft.com/office/officeart/2005/8/layout/hList3"/>
    <dgm:cxn modelId="{740903A6-8526-48E6-A44C-EE845B2D8D1A}" type="presParOf" srcId="{6159E2BF-243D-402F-9861-4D697E46CC17}" destId="{9465728F-E394-4372-9610-1B00771E3302}" srcOrd="3" destOrd="0" presId="urn:microsoft.com/office/officeart/2005/8/layout/hList3"/>
    <dgm:cxn modelId="{6FEC5D87-4EC6-40DB-B011-12199ACFBEFD}" type="presParOf" srcId="{6159E2BF-243D-402F-9861-4D697E46CC17}" destId="{ECB2040C-5D96-4B20-B1F7-26A32D0D81A6}" srcOrd="4" destOrd="0" presId="urn:microsoft.com/office/officeart/2005/8/layout/hList3"/>
    <dgm:cxn modelId="{B7B6B54E-49B0-4FE1-9B7C-027E9755DBB1}" type="presParOf" srcId="{A5515A29-138B-4287-B42C-12D08340308E}" destId="{4438A370-79A1-43CE-A6F9-F81C4C82987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64C362-8AB6-45B4-8947-876FDCFC4D2F}"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ru-RU"/>
        </a:p>
      </dgm:t>
    </dgm:pt>
    <dgm:pt modelId="{1CE90DAF-F561-4BC9-9EF1-878625FC74A3}">
      <dgm:prSet phldrT="[Текст]"/>
      <dgm:spPr/>
      <dgm:t>
        <a:bodyPr/>
        <a:lstStyle/>
        <a:p>
          <a:r>
            <a:rPr lang="en-US" dirty="0" smtClean="0"/>
            <a:t>feature of the scientific functional  style </a:t>
          </a:r>
          <a:endParaRPr lang="ru-RU" dirty="0"/>
        </a:p>
      </dgm:t>
    </dgm:pt>
    <dgm:pt modelId="{CD808104-40A5-4363-960E-806108081C1A}" type="parTrans" cxnId="{4E68093E-143C-425F-A92A-CC384CFF2CCA}">
      <dgm:prSet/>
      <dgm:spPr/>
      <dgm:t>
        <a:bodyPr/>
        <a:lstStyle/>
        <a:p>
          <a:endParaRPr lang="ru-RU"/>
        </a:p>
      </dgm:t>
    </dgm:pt>
    <dgm:pt modelId="{8B1F6962-7B56-482A-B10E-18FC2F29C061}" type="sibTrans" cxnId="{4E68093E-143C-425F-A92A-CC384CFF2CCA}">
      <dgm:prSet/>
      <dgm:spPr/>
      <dgm:t>
        <a:bodyPr/>
        <a:lstStyle/>
        <a:p>
          <a:endParaRPr lang="ru-RU"/>
        </a:p>
      </dgm:t>
    </dgm:pt>
    <dgm:pt modelId="{3D932383-CC73-43D6-8D46-7E0D1A483016}">
      <dgm:prSet phldrT="[Текст]"/>
      <dgm:spPr/>
      <dgm:t>
        <a:bodyPr/>
        <a:lstStyle/>
        <a:p>
          <a:r>
            <a:rPr lang="en-US" dirty="0" smtClean="0"/>
            <a:t>the logical sequence of utterances with clear indication of their interrelation and interdependence.</a:t>
          </a:r>
          <a:endParaRPr lang="ru-RU" dirty="0"/>
        </a:p>
      </dgm:t>
    </dgm:pt>
    <dgm:pt modelId="{E8ABD052-D34A-4462-A6B4-66B973806261}" type="parTrans" cxnId="{AA4D6167-977A-497E-BB95-7A8D1C536585}">
      <dgm:prSet/>
      <dgm:spPr/>
      <dgm:t>
        <a:bodyPr/>
        <a:lstStyle/>
        <a:p>
          <a:endParaRPr lang="ru-RU"/>
        </a:p>
      </dgm:t>
    </dgm:pt>
    <dgm:pt modelId="{CA12AA2B-7066-4629-A19F-833E2F866D44}" type="sibTrans" cxnId="{AA4D6167-977A-497E-BB95-7A8D1C536585}">
      <dgm:prSet/>
      <dgm:spPr/>
      <dgm:t>
        <a:bodyPr/>
        <a:lstStyle/>
        <a:p>
          <a:endParaRPr lang="ru-RU"/>
        </a:p>
      </dgm:t>
    </dgm:pt>
    <dgm:pt modelId="{C10FF8C2-0D06-4EA7-8800-11BA050676C5}">
      <dgm:prSet phldrT="[Текст]"/>
      <dgm:spPr/>
      <dgm:t>
        <a:bodyPr/>
        <a:lstStyle/>
        <a:p>
          <a:r>
            <a:rPr lang="en-US" dirty="0" smtClean="0"/>
            <a:t>the use of terms specific to a certain branch of science</a:t>
          </a:r>
          <a:endParaRPr lang="ru-RU" dirty="0"/>
        </a:p>
      </dgm:t>
    </dgm:pt>
    <dgm:pt modelId="{4759BD57-0AC5-4BA3-BB7D-8B4430B5C812}" type="parTrans" cxnId="{ECA85013-FC70-46FF-BEE2-CE0B7E5E7054}">
      <dgm:prSet/>
      <dgm:spPr/>
      <dgm:t>
        <a:bodyPr/>
        <a:lstStyle/>
        <a:p>
          <a:endParaRPr lang="ru-RU"/>
        </a:p>
      </dgm:t>
    </dgm:pt>
    <dgm:pt modelId="{8D667AEA-A35B-4084-B577-73F918C414F8}" type="sibTrans" cxnId="{ECA85013-FC70-46FF-BEE2-CE0B7E5E7054}">
      <dgm:prSet/>
      <dgm:spPr/>
      <dgm:t>
        <a:bodyPr/>
        <a:lstStyle/>
        <a:p>
          <a:endParaRPr lang="ru-RU"/>
        </a:p>
      </dgm:t>
    </dgm:pt>
    <dgm:pt modelId="{CD5EE437-76B9-4198-94B7-D6722C0F728B}">
      <dgm:prSet phldrT="[Текст]"/>
      <dgm:spPr/>
      <dgm:t>
        <a:bodyPr/>
        <a:lstStyle/>
        <a:p>
          <a:r>
            <a:rPr lang="en-US" dirty="0" smtClean="0"/>
            <a:t>the use of quotations and references</a:t>
          </a:r>
          <a:endParaRPr lang="ru-RU" dirty="0"/>
        </a:p>
      </dgm:t>
    </dgm:pt>
    <dgm:pt modelId="{F5C3724C-C8F1-43C3-9FE5-FDF923017C35}" type="parTrans" cxnId="{8BA850C3-D4C7-489A-87B4-0CA1BDA44845}">
      <dgm:prSet/>
      <dgm:spPr/>
      <dgm:t>
        <a:bodyPr/>
        <a:lstStyle/>
        <a:p>
          <a:endParaRPr lang="ru-RU"/>
        </a:p>
      </dgm:t>
    </dgm:pt>
    <dgm:pt modelId="{1A8F6C75-FD93-47B1-ADC9-BCA749D4633E}" type="sibTrans" cxnId="{8BA850C3-D4C7-489A-87B4-0CA1BDA44845}">
      <dgm:prSet/>
      <dgm:spPr/>
      <dgm:t>
        <a:bodyPr/>
        <a:lstStyle/>
        <a:p>
          <a:endParaRPr lang="ru-RU"/>
        </a:p>
      </dgm:t>
    </dgm:pt>
    <dgm:pt modelId="{95E655BF-BC88-47CB-B10D-E58826A89554}">
      <dgm:prSet/>
      <dgm:spPr/>
      <dgm:t>
        <a:bodyPr/>
        <a:lstStyle/>
        <a:p>
          <a:endParaRPr lang="ru-RU"/>
        </a:p>
      </dgm:t>
    </dgm:pt>
    <dgm:pt modelId="{3E22DCE5-C4E8-4E85-9D99-4E72F8CB3E39}" type="parTrans" cxnId="{CADDC3E4-44AC-4171-B078-4E9EDAA9C0E2}">
      <dgm:prSet/>
      <dgm:spPr/>
      <dgm:t>
        <a:bodyPr/>
        <a:lstStyle/>
        <a:p>
          <a:endParaRPr lang="ru-RU"/>
        </a:p>
      </dgm:t>
    </dgm:pt>
    <dgm:pt modelId="{91AD7FFC-2E07-486D-A2E2-DC391E3DE025}" type="sibTrans" cxnId="{CADDC3E4-44AC-4171-B078-4E9EDAA9C0E2}">
      <dgm:prSet/>
      <dgm:spPr/>
      <dgm:t>
        <a:bodyPr/>
        <a:lstStyle/>
        <a:p>
          <a:endParaRPr lang="ru-RU"/>
        </a:p>
      </dgm:t>
    </dgm:pt>
    <dgm:pt modelId="{5FAC3D3F-05E4-4E42-BC7A-2902372209A7}">
      <dgm:prSet/>
      <dgm:spPr/>
      <dgm:t>
        <a:bodyPr/>
        <a:lstStyle/>
        <a:p>
          <a:endParaRPr lang="ru-RU"/>
        </a:p>
      </dgm:t>
    </dgm:pt>
    <dgm:pt modelId="{51757A1A-2757-41B4-A0B8-9368C842ADF6}" type="parTrans" cxnId="{F875961E-CFB9-4B21-916A-BDBE0459BDF2}">
      <dgm:prSet/>
      <dgm:spPr/>
      <dgm:t>
        <a:bodyPr/>
        <a:lstStyle/>
        <a:p>
          <a:endParaRPr lang="ru-RU"/>
        </a:p>
      </dgm:t>
    </dgm:pt>
    <dgm:pt modelId="{8C03D87E-194C-4A06-9195-F00241636F8C}" type="sibTrans" cxnId="{F875961E-CFB9-4B21-916A-BDBE0459BDF2}">
      <dgm:prSet/>
      <dgm:spPr/>
      <dgm:t>
        <a:bodyPr/>
        <a:lstStyle/>
        <a:p>
          <a:endParaRPr lang="ru-RU"/>
        </a:p>
      </dgm:t>
    </dgm:pt>
    <dgm:pt modelId="{92DF14E3-0788-4C0A-9F5A-CC113970DA01}" type="pres">
      <dgm:prSet presAssocID="{5864C362-8AB6-45B4-8947-876FDCFC4D2F}" presName="Name0" presStyleCnt="0">
        <dgm:presLayoutVars>
          <dgm:chMax val="1"/>
          <dgm:chPref val="1"/>
          <dgm:dir/>
          <dgm:animOne val="branch"/>
          <dgm:animLvl val="lvl"/>
        </dgm:presLayoutVars>
      </dgm:prSet>
      <dgm:spPr/>
    </dgm:pt>
    <dgm:pt modelId="{AF2E7CDE-D8E2-4A2F-9EC0-FF9D40EAC838}" type="pres">
      <dgm:prSet presAssocID="{1CE90DAF-F561-4BC9-9EF1-878625FC74A3}" presName="singleCycle" presStyleCnt="0"/>
      <dgm:spPr/>
    </dgm:pt>
    <dgm:pt modelId="{046FC1AD-2561-46FD-96C2-19A0A2461FE0}" type="pres">
      <dgm:prSet presAssocID="{1CE90DAF-F561-4BC9-9EF1-878625FC74A3}" presName="singleCenter" presStyleLbl="node1" presStyleIdx="0" presStyleCnt="6">
        <dgm:presLayoutVars>
          <dgm:chMax val="7"/>
          <dgm:chPref val="7"/>
        </dgm:presLayoutVars>
      </dgm:prSet>
      <dgm:spPr/>
      <dgm:t>
        <a:bodyPr/>
        <a:lstStyle/>
        <a:p>
          <a:endParaRPr lang="ru-RU"/>
        </a:p>
      </dgm:t>
    </dgm:pt>
    <dgm:pt modelId="{BA20EDF1-7ABA-43A9-A977-B48F5DD78B3F}" type="pres">
      <dgm:prSet presAssocID="{E8ABD052-D34A-4462-A6B4-66B973806261}" presName="Name56" presStyleLbl="parChTrans1D2" presStyleIdx="0" presStyleCnt="5"/>
      <dgm:spPr/>
    </dgm:pt>
    <dgm:pt modelId="{054A1697-000F-4FBA-A9DC-45740381A1E8}" type="pres">
      <dgm:prSet presAssocID="{3D932383-CC73-43D6-8D46-7E0D1A483016}" presName="text0" presStyleLbl="node1" presStyleIdx="1" presStyleCnt="6" custScaleX="255902" custScaleY="126057">
        <dgm:presLayoutVars>
          <dgm:bulletEnabled val="1"/>
        </dgm:presLayoutVars>
      </dgm:prSet>
      <dgm:spPr/>
      <dgm:t>
        <a:bodyPr/>
        <a:lstStyle/>
        <a:p>
          <a:endParaRPr lang="ru-RU"/>
        </a:p>
      </dgm:t>
    </dgm:pt>
    <dgm:pt modelId="{315BCCB7-19E7-4593-A962-E9B8A89E80D3}" type="pres">
      <dgm:prSet presAssocID="{4759BD57-0AC5-4BA3-BB7D-8B4430B5C812}" presName="Name56" presStyleLbl="parChTrans1D2" presStyleIdx="1" presStyleCnt="5"/>
      <dgm:spPr/>
    </dgm:pt>
    <dgm:pt modelId="{5C7CDCE1-659C-4B17-8710-A579A86286A5}" type="pres">
      <dgm:prSet presAssocID="{C10FF8C2-0D06-4EA7-8800-11BA050676C5}" presName="text0" presStyleLbl="node1" presStyleIdx="2" presStyleCnt="6" custScaleX="190895" custScaleY="141397">
        <dgm:presLayoutVars>
          <dgm:bulletEnabled val="1"/>
        </dgm:presLayoutVars>
      </dgm:prSet>
      <dgm:spPr/>
      <dgm:t>
        <a:bodyPr/>
        <a:lstStyle/>
        <a:p>
          <a:endParaRPr lang="ru-RU"/>
        </a:p>
      </dgm:t>
    </dgm:pt>
    <dgm:pt modelId="{52470759-E9E5-45C4-871E-A70183011F4B}" type="pres">
      <dgm:prSet presAssocID="{F5C3724C-C8F1-43C3-9FE5-FDF923017C35}" presName="Name56" presStyleLbl="parChTrans1D2" presStyleIdx="2" presStyleCnt="5"/>
      <dgm:spPr/>
    </dgm:pt>
    <dgm:pt modelId="{F5DDA256-B3B2-4616-85D4-FDE36C631B84}" type="pres">
      <dgm:prSet presAssocID="{CD5EE437-76B9-4198-94B7-D6722C0F728B}" presName="text0" presStyleLbl="node1" presStyleIdx="3" presStyleCnt="6" custScaleX="203136" custScaleY="131547">
        <dgm:presLayoutVars>
          <dgm:bulletEnabled val="1"/>
        </dgm:presLayoutVars>
      </dgm:prSet>
      <dgm:spPr/>
      <dgm:t>
        <a:bodyPr/>
        <a:lstStyle/>
        <a:p>
          <a:endParaRPr lang="ru-RU"/>
        </a:p>
      </dgm:t>
    </dgm:pt>
    <dgm:pt modelId="{D89143C9-5D32-484B-A346-4D77E2BBE04A}" type="pres">
      <dgm:prSet presAssocID="{51757A1A-2757-41B4-A0B8-9368C842ADF6}" presName="Name56" presStyleLbl="parChTrans1D2" presStyleIdx="3" presStyleCnt="5"/>
      <dgm:spPr/>
    </dgm:pt>
    <dgm:pt modelId="{C34DB176-66E1-4695-B5F2-1289CE4C7C95}" type="pres">
      <dgm:prSet presAssocID="{5FAC3D3F-05E4-4E42-BC7A-2902372209A7}" presName="text0" presStyleLbl="node1" presStyleIdx="4" presStyleCnt="6" custScaleX="252309" custScaleY="133970">
        <dgm:presLayoutVars>
          <dgm:bulletEnabled val="1"/>
        </dgm:presLayoutVars>
      </dgm:prSet>
      <dgm:spPr/>
    </dgm:pt>
    <dgm:pt modelId="{80F48490-6624-4664-A6AF-092D117F6A81}" type="pres">
      <dgm:prSet presAssocID="{3E22DCE5-C4E8-4E85-9D99-4E72F8CB3E39}" presName="Name56" presStyleLbl="parChTrans1D2" presStyleIdx="4" presStyleCnt="5"/>
      <dgm:spPr/>
    </dgm:pt>
    <dgm:pt modelId="{A64249A4-9434-42AD-816E-4FB044DBC46B}" type="pres">
      <dgm:prSet presAssocID="{95E655BF-BC88-47CB-B10D-E58826A89554}" presName="text0" presStyleLbl="node1" presStyleIdx="5" presStyleCnt="6" custScaleX="194193" custScaleY="138198">
        <dgm:presLayoutVars>
          <dgm:bulletEnabled val="1"/>
        </dgm:presLayoutVars>
      </dgm:prSet>
      <dgm:spPr/>
    </dgm:pt>
  </dgm:ptLst>
  <dgm:cxnLst>
    <dgm:cxn modelId="{623BD621-0D6B-4EC6-97D4-B9B4678ADA95}" type="presOf" srcId="{3E22DCE5-C4E8-4E85-9D99-4E72F8CB3E39}" destId="{80F48490-6624-4664-A6AF-092D117F6A81}" srcOrd="0" destOrd="0" presId="urn:microsoft.com/office/officeart/2008/layout/RadialCluster"/>
    <dgm:cxn modelId="{96EC2018-BA26-4B20-AE30-CA80F59DF519}" type="presOf" srcId="{E8ABD052-D34A-4462-A6B4-66B973806261}" destId="{BA20EDF1-7ABA-43A9-A977-B48F5DD78B3F}" srcOrd="0" destOrd="0" presId="urn:microsoft.com/office/officeart/2008/layout/RadialCluster"/>
    <dgm:cxn modelId="{4E68093E-143C-425F-A92A-CC384CFF2CCA}" srcId="{5864C362-8AB6-45B4-8947-876FDCFC4D2F}" destId="{1CE90DAF-F561-4BC9-9EF1-878625FC74A3}" srcOrd="0" destOrd="0" parTransId="{CD808104-40A5-4363-960E-806108081C1A}" sibTransId="{8B1F6962-7B56-482A-B10E-18FC2F29C061}"/>
    <dgm:cxn modelId="{CADDC3E4-44AC-4171-B078-4E9EDAA9C0E2}" srcId="{1CE90DAF-F561-4BC9-9EF1-878625FC74A3}" destId="{95E655BF-BC88-47CB-B10D-E58826A89554}" srcOrd="4" destOrd="0" parTransId="{3E22DCE5-C4E8-4E85-9D99-4E72F8CB3E39}" sibTransId="{91AD7FFC-2E07-486D-A2E2-DC391E3DE025}"/>
    <dgm:cxn modelId="{25257200-4DC1-4216-92F6-1AE8F94792D5}" type="presOf" srcId="{4759BD57-0AC5-4BA3-BB7D-8B4430B5C812}" destId="{315BCCB7-19E7-4593-A962-E9B8A89E80D3}" srcOrd="0" destOrd="0" presId="urn:microsoft.com/office/officeart/2008/layout/RadialCluster"/>
    <dgm:cxn modelId="{0F391347-9128-4CB4-A615-A0522CA64407}" type="presOf" srcId="{CD5EE437-76B9-4198-94B7-D6722C0F728B}" destId="{F5DDA256-B3B2-4616-85D4-FDE36C631B84}" srcOrd="0" destOrd="0" presId="urn:microsoft.com/office/officeart/2008/layout/RadialCluster"/>
    <dgm:cxn modelId="{AA4D6167-977A-497E-BB95-7A8D1C536585}" srcId="{1CE90DAF-F561-4BC9-9EF1-878625FC74A3}" destId="{3D932383-CC73-43D6-8D46-7E0D1A483016}" srcOrd="0" destOrd="0" parTransId="{E8ABD052-D34A-4462-A6B4-66B973806261}" sibTransId="{CA12AA2B-7066-4629-A19F-833E2F866D44}"/>
    <dgm:cxn modelId="{ECA85013-FC70-46FF-BEE2-CE0B7E5E7054}" srcId="{1CE90DAF-F561-4BC9-9EF1-878625FC74A3}" destId="{C10FF8C2-0D06-4EA7-8800-11BA050676C5}" srcOrd="1" destOrd="0" parTransId="{4759BD57-0AC5-4BA3-BB7D-8B4430B5C812}" sibTransId="{8D667AEA-A35B-4084-B577-73F918C414F8}"/>
    <dgm:cxn modelId="{2C465CE8-BFE4-45AB-9102-511539680382}" type="presOf" srcId="{5FAC3D3F-05E4-4E42-BC7A-2902372209A7}" destId="{C34DB176-66E1-4695-B5F2-1289CE4C7C95}" srcOrd="0" destOrd="0" presId="urn:microsoft.com/office/officeart/2008/layout/RadialCluster"/>
    <dgm:cxn modelId="{4BA608E6-24D6-4589-8C41-67FEADD0BB8E}" type="presOf" srcId="{C10FF8C2-0D06-4EA7-8800-11BA050676C5}" destId="{5C7CDCE1-659C-4B17-8710-A579A86286A5}" srcOrd="0" destOrd="0" presId="urn:microsoft.com/office/officeart/2008/layout/RadialCluster"/>
    <dgm:cxn modelId="{F875961E-CFB9-4B21-916A-BDBE0459BDF2}" srcId="{1CE90DAF-F561-4BC9-9EF1-878625FC74A3}" destId="{5FAC3D3F-05E4-4E42-BC7A-2902372209A7}" srcOrd="3" destOrd="0" parTransId="{51757A1A-2757-41B4-A0B8-9368C842ADF6}" sibTransId="{8C03D87E-194C-4A06-9195-F00241636F8C}"/>
    <dgm:cxn modelId="{8BA850C3-D4C7-489A-87B4-0CA1BDA44845}" srcId="{1CE90DAF-F561-4BC9-9EF1-878625FC74A3}" destId="{CD5EE437-76B9-4198-94B7-D6722C0F728B}" srcOrd="2" destOrd="0" parTransId="{F5C3724C-C8F1-43C3-9FE5-FDF923017C35}" sibTransId="{1A8F6C75-FD93-47B1-ADC9-BCA749D4633E}"/>
    <dgm:cxn modelId="{15BB14B0-D71A-4B50-8AD2-3589E7FEF3D8}" type="presOf" srcId="{95E655BF-BC88-47CB-B10D-E58826A89554}" destId="{A64249A4-9434-42AD-816E-4FB044DBC46B}" srcOrd="0" destOrd="0" presId="urn:microsoft.com/office/officeart/2008/layout/RadialCluster"/>
    <dgm:cxn modelId="{3EF8B2BD-51D6-4ED3-8974-409A6D2B48E0}" type="presOf" srcId="{3D932383-CC73-43D6-8D46-7E0D1A483016}" destId="{054A1697-000F-4FBA-A9DC-45740381A1E8}" srcOrd="0" destOrd="0" presId="urn:microsoft.com/office/officeart/2008/layout/RadialCluster"/>
    <dgm:cxn modelId="{D61E90EB-0B7E-4442-9426-0C625618C789}" type="presOf" srcId="{5864C362-8AB6-45B4-8947-876FDCFC4D2F}" destId="{92DF14E3-0788-4C0A-9F5A-CC113970DA01}" srcOrd="0" destOrd="0" presId="urn:microsoft.com/office/officeart/2008/layout/RadialCluster"/>
    <dgm:cxn modelId="{BBD3B132-8520-46EC-B11F-F80CADF4C186}" type="presOf" srcId="{F5C3724C-C8F1-43C3-9FE5-FDF923017C35}" destId="{52470759-E9E5-45C4-871E-A70183011F4B}" srcOrd="0" destOrd="0" presId="urn:microsoft.com/office/officeart/2008/layout/RadialCluster"/>
    <dgm:cxn modelId="{992C41B9-A2DE-40EA-B6CE-D46CC3D93222}" type="presOf" srcId="{1CE90DAF-F561-4BC9-9EF1-878625FC74A3}" destId="{046FC1AD-2561-46FD-96C2-19A0A2461FE0}" srcOrd="0" destOrd="0" presId="urn:microsoft.com/office/officeart/2008/layout/RadialCluster"/>
    <dgm:cxn modelId="{DF001E4D-C397-491C-B01A-B81C7F3B68B7}" type="presOf" srcId="{51757A1A-2757-41B4-A0B8-9368C842ADF6}" destId="{D89143C9-5D32-484B-A346-4D77E2BBE04A}" srcOrd="0" destOrd="0" presId="urn:microsoft.com/office/officeart/2008/layout/RadialCluster"/>
    <dgm:cxn modelId="{03FB4166-90D3-42EB-9760-8234888C2E07}" type="presParOf" srcId="{92DF14E3-0788-4C0A-9F5A-CC113970DA01}" destId="{AF2E7CDE-D8E2-4A2F-9EC0-FF9D40EAC838}" srcOrd="0" destOrd="0" presId="urn:microsoft.com/office/officeart/2008/layout/RadialCluster"/>
    <dgm:cxn modelId="{6809B503-6A1D-4B8D-A92A-792377533CDB}" type="presParOf" srcId="{AF2E7CDE-D8E2-4A2F-9EC0-FF9D40EAC838}" destId="{046FC1AD-2561-46FD-96C2-19A0A2461FE0}" srcOrd="0" destOrd="0" presId="urn:microsoft.com/office/officeart/2008/layout/RadialCluster"/>
    <dgm:cxn modelId="{81231C73-5618-4543-87BA-E9970A331A94}" type="presParOf" srcId="{AF2E7CDE-D8E2-4A2F-9EC0-FF9D40EAC838}" destId="{BA20EDF1-7ABA-43A9-A977-B48F5DD78B3F}" srcOrd="1" destOrd="0" presId="urn:microsoft.com/office/officeart/2008/layout/RadialCluster"/>
    <dgm:cxn modelId="{A1900FA2-DCB3-4B1E-944F-FF54C4C76FCD}" type="presParOf" srcId="{AF2E7CDE-D8E2-4A2F-9EC0-FF9D40EAC838}" destId="{054A1697-000F-4FBA-A9DC-45740381A1E8}" srcOrd="2" destOrd="0" presId="urn:microsoft.com/office/officeart/2008/layout/RadialCluster"/>
    <dgm:cxn modelId="{CFCE73E3-7D8F-4090-ADC8-A0B9D0E1F392}" type="presParOf" srcId="{AF2E7CDE-D8E2-4A2F-9EC0-FF9D40EAC838}" destId="{315BCCB7-19E7-4593-A962-E9B8A89E80D3}" srcOrd="3" destOrd="0" presId="urn:microsoft.com/office/officeart/2008/layout/RadialCluster"/>
    <dgm:cxn modelId="{35FDBD35-E7B5-4584-9045-692B403A6DEC}" type="presParOf" srcId="{AF2E7CDE-D8E2-4A2F-9EC0-FF9D40EAC838}" destId="{5C7CDCE1-659C-4B17-8710-A579A86286A5}" srcOrd="4" destOrd="0" presId="urn:microsoft.com/office/officeart/2008/layout/RadialCluster"/>
    <dgm:cxn modelId="{9184BC32-FE8A-43BC-91DE-33048D425F54}" type="presParOf" srcId="{AF2E7CDE-D8E2-4A2F-9EC0-FF9D40EAC838}" destId="{52470759-E9E5-45C4-871E-A70183011F4B}" srcOrd="5" destOrd="0" presId="urn:microsoft.com/office/officeart/2008/layout/RadialCluster"/>
    <dgm:cxn modelId="{495CA2A8-4DED-4E21-A1F3-5CF5B0D02A6C}" type="presParOf" srcId="{AF2E7CDE-D8E2-4A2F-9EC0-FF9D40EAC838}" destId="{F5DDA256-B3B2-4616-85D4-FDE36C631B84}" srcOrd="6" destOrd="0" presId="urn:microsoft.com/office/officeart/2008/layout/RadialCluster"/>
    <dgm:cxn modelId="{F6091EF8-DBE6-465E-8EBB-0DD5ADEC9BE8}" type="presParOf" srcId="{AF2E7CDE-D8E2-4A2F-9EC0-FF9D40EAC838}" destId="{D89143C9-5D32-484B-A346-4D77E2BBE04A}" srcOrd="7" destOrd="0" presId="urn:microsoft.com/office/officeart/2008/layout/RadialCluster"/>
    <dgm:cxn modelId="{32C6DE31-F6D4-40E6-B30C-C75F9AD8C471}" type="presParOf" srcId="{AF2E7CDE-D8E2-4A2F-9EC0-FF9D40EAC838}" destId="{C34DB176-66E1-4695-B5F2-1289CE4C7C95}" srcOrd="8" destOrd="0" presId="urn:microsoft.com/office/officeart/2008/layout/RadialCluster"/>
    <dgm:cxn modelId="{19C139F1-4F9C-41CC-AA94-BAE8A1041318}" type="presParOf" srcId="{AF2E7CDE-D8E2-4A2F-9EC0-FF9D40EAC838}" destId="{80F48490-6624-4664-A6AF-092D117F6A81}" srcOrd="9" destOrd="0" presId="urn:microsoft.com/office/officeart/2008/layout/RadialCluster"/>
    <dgm:cxn modelId="{A2AF62CE-81EF-4F78-AC9B-15F10BEC65B1}" type="presParOf" srcId="{AF2E7CDE-D8E2-4A2F-9EC0-FF9D40EAC838}" destId="{A64249A4-9434-42AD-816E-4FB044DBC46B}" srcOrd="10"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2A4A5C1-7F2C-49BF-8D59-D86B1932FF20}"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68F918E9-FDA3-4C84-8E07-0EC9427E4437}">
      <dgm:prSet phldrT="[Текст]"/>
      <dgm:spPr/>
      <dgm:t>
        <a:bodyPr/>
        <a:lstStyle/>
        <a:p>
          <a:r>
            <a:rPr lang="en-US" dirty="0" smtClean="0"/>
            <a:t>Some features of the style in the text are:</a:t>
          </a:r>
          <a:endParaRPr lang="ru-RU" dirty="0"/>
        </a:p>
      </dgm:t>
    </dgm:pt>
    <dgm:pt modelId="{9CED985B-279B-48D7-B0FC-974682F92768}" type="parTrans" cxnId="{7D5F8494-A240-42BD-BB3C-F3912CD3949E}">
      <dgm:prSet/>
      <dgm:spPr/>
      <dgm:t>
        <a:bodyPr/>
        <a:lstStyle/>
        <a:p>
          <a:endParaRPr lang="ru-RU"/>
        </a:p>
      </dgm:t>
    </dgm:pt>
    <dgm:pt modelId="{32EB2592-EED3-4D83-937E-77FE4B0D0572}" type="sibTrans" cxnId="{7D5F8494-A240-42BD-BB3C-F3912CD3949E}">
      <dgm:prSet/>
      <dgm:spPr/>
      <dgm:t>
        <a:bodyPr/>
        <a:lstStyle/>
        <a:p>
          <a:endParaRPr lang="ru-RU"/>
        </a:p>
      </dgm:t>
    </dgm:pt>
    <dgm:pt modelId="{68A1956E-D5CE-40EC-8E6D-009285E83FBA}">
      <dgm:prSet phldrT="[Текст]"/>
      <dgm:spPr/>
      <dgm:t>
        <a:bodyPr/>
        <a:lstStyle/>
        <a:p>
          <a:r>
            <a:rPr lang="en-US" dirty="0" smtClean="0"/>
            <a:t>- use of quotations and references;</a:t>
          </a:r>
          <a:endParaRPr lang="ru-RU" dirty="0"/>
        </a:p>
      </dgm:t>
    </dgm:pt>
    <dgm:pt modelId="{2BF279F4-706B-4C5D-9A6C-81BFE30A2A8D}" type="parTrans" cxnId="{B62BC435-CBB4-4660-B251-740C7A43A119}">
      <dgm:prSet/>
      <dgm:spPr/>
      <dgm:t>
        <a:bodyPr/>
        <a:lstStyle/>
        <a:p>
          <a:endParaRPr lang="ru-RU"/>
        </a:p>
      </dgm:t>
    </dgm:pt>
    <dgm:pt modelId="{2E538DA7-B204-441B-9450-F43A87EEA17B}" type="sibTrans" cxnId="{B62BC435-CBB4-4660-B251-740C7A43A119}">
      <dgm:prSet/>
      <dgm:spPr/>
      <dgm:t>
        <a:bodyPr/>
        <a:lstStyle/>
        <a:p>
          <a:endParaRPr lang="ru-RU"/>
        </a:p>
      </dgm:t>
    </dgm:pt>
    <dgm:pt modelId="{1771E73D-49F7-421C-B0C9-C248C7264757}">
      <dgm:prSet phldrT="[Текст]"/>
      <dgm:spPr/>
      <dgm:t>
        <a:bodyPr/>
        <a:lstStyle/>
        <a:p>
          <a:r>
            <a:rPr lang="en-US" dirty="0" smtClean="0"/>
            <a:t>- use of foot-notes helps to preserve the logical coherence of ideas.</a:t>
          </a:r>
          <a:endParaRPr lang="ru-RU" dirty="0"/>
        </a:p>
      </dgm:t>
    </dgm:pt>
    <dgm:pt modelId="{AAE3CE26-0D2F-4C25-9520-7E5371163E73}" type="parTrans" cxnId="{0F3565E1-7568-471E-B0C7-090784E8A3A2}">
      <dgm:prSet/>
      <dgm:spPr/>
      <dgm:t>
        <a:bodyPr/>
        <a:lstStyle/>
        <a:p>
          <a:endParaRPr lang="ru-RU"/>
        </a:p>
      </dgm:t>
    </dgm:pt>
    <dgm:pt modelId="{A68E8B2F-42DB-4CD5-AF4B-5D695C860E73}" type="sibTrans" cxnId="{0F3565E1-7568-471E-B0C7-090784E8A3A2}">
      <dgm:prSet/>
      <dgm:spPr/>
      <dgm:t>
        <a:bodyPr/>
        <a:lstStyle/>
        <a:p>
          <a:endParaRPr lang="ru-RU"/>
        </a:p>
      </dgm:t>
    </dgm:pt>
    <dgm:pt modelId="{78D78764-2E48-4754-A1E8-079FB39BA083}" type="pres">
      <dgm:prSet presAssocID="{02A4A5C1-7F2C-49BF-8D59-D86B1932FF20}" presName="Name0" presStyleCnt="0">
        <dgm:presLayoutVars>
          <dgm:chPref val="1"/>
          <dgm:dir/>
          <dgm:animOne val="branch"/>
          <dgm:animLvl val="lvl"/>
          <dgm:resizeHandles val="exact"/>
        </dgm:presLayoutVars>
      </dgm:prSet>
      <dgm:spPr/>
    </dgm:pt>
    <dgm:pt modelId="{23F9253A-EB0B-4897-95D6-8C5DABF93C52}" type="pres">
      <dgm:prSet presAssocID="{68F918E9-FDA3-4C84-8E07-0EC9427E4437}" presName="root1" presStyleCnt="0"/>
      <dgm:spPr/>
    </dgm:pt>
    <dgm:pt modelId="{176C8701-3D24-4210-A99C-F1D427BDA432}" type="pres">
      <dgm:prSet presAssocID="{68F918E9-FDA3-4C84-8E07-0EC9427E4437}" presName="LevelOneTextNode" presStyleLbl="node0" presStyleIdx="0" presStyleCnt="1">
        <dgm:presLayoutVars>
          <dgm:chPref val="3"/>
        </dgm:presLayoutVars>
      </dgm:prSet>
      <dgm:spPr/>
      <dgm:t>
        <a:bodyPr/>
        <a:lstStyle/>
        <a:p>
          <a:endParaRPr lang="ru-RU"/>
        </a:p>
      </dgm:t>
    </dgm:pt>
    <dgm:pt modelId="{22D19AF2-1DA3-4E43-8C57-FA4A844296CB}" type="pres">
      <dgm:prSet presAssocID="{68F918E9-FDA3-4C84-8E07-0EC9427E4437}" presName="level2hierChild" presStyleCnt="0"/>
      <dgm:spPr/>
    </dgm:pt>
    <dgm:pt modelId="{8C61EF72-630B-4F50-A09F-AB5CDA8A10D2}" type="pres">
      <dgm:prSet presAssocID="{2BF279F4-706B-4C5D-9A6C-81BFE30A2A8D}" presName="conn2-1" presStyleLbl="parChTrans1D2" presStyleIdx="0" presStyleCnt="2"/>
      <dgm:spPr/>
    </dgm:pt>
    <dgm:pt modelId="{5587B32B-CCAA-48E6-9F7D-E1E3E2D82B93}" type="pres">
      <dgm:prSet presAssocID="{2BF279F4-706B-4C5D-9A6C-81BFE30A2A8D}" presName="connTx" presStyleLbl="parChTrans1D2" presStyleIdx="0" presStyleCnt="2"/>
      <dgm:spPr/>
    </dgm:pt>
    <dgm:pt modelId="{7435B87B-84F4-4B78-ACAA-4DF37B692DAA}" type="pres">
      <dgm:prSet presAssocID="{68A1956E-D5CE-40EC-8E6D-009285E83FBA}" presName="root2" presStyleCnt="0"/>
      <dgm:spPr/>
    </dgm:pt>
    <dgm:pt modelId="{9BADD20C-5FCA-4E6B-BE30-3E3FEF44EFA8}" type="pres">
      <dgm:prSet presAssocID="{68A1956E-D5CE-40EC-8E6D-009285E83FBA}" presName="LevelTwoTextNode" presStyleLbl="node2" presStyleIdx="0" presStyleCnt="2" custScaleX="129978" custScaleY="158580">
        <dgm:presLayoutVars>
          <dgm:chPref val="3"/>
        </dgm:presLayoutVars>
      </dgm:prSet>
      <dgm:spPr/>
      <dgm:t>
        <a:bodyPr/>
        <a:lstStyle/>
        <a:p>
          <a:endParaRPr lang="ru-RU"/>
        </a:p>
      </dgm:t>
    </dgm:pt>
    <dgm:pt modelId="{833E65BA-FFFF-4EBD-B8C4-081160E75EB2}" type="pres">
      <dgm:prSet presAssocID="{68A1956E-D5CE-40EC-8E6D-009285E83FBA}" presName="level3hierChild" presStyleCnt="0"/>
      <dgm:spPr/>
    </dgm:pt>
    <dgm:pt modelId="{6BE9197D-047C-4199-9421-DBC315A30B67}" type="pres">
      <dgm:prSet presAssocID="{AAE3CE26-0D2F-4C25-9520-7E5371163E73}" presName="conn2-1" presStyleLbl="parChTrans1D2" presStyleIdx="1" presStyleCnt="2"/>
      <dgm:spPr/>
    </dgm:pt>
    <dgm:pt modelId="{13FD0E22-EAF9-41EE-B795-CA287218B2A3}" type="pres">
      <dgm:prSet presAssocID="{AAE3CE26-0D2F-4C25-9520-7E5371163E73}" presName="connTx" presStyleLbl="parChTrans1D2" presStyleIdx="1" presStyleCnt="2"/>
      <dgm:spPr/>
    </dgm:pt>
    <dgm:pt modelId="{BB4D9569-2EA9-4BAC-905F-5E049C9ED3F7}" type="pres">
      <dgm:prSet presAssocID="{1771E73D-49F7-421C-B0C9-C248C7264757}" presName="root2" presStyleCnt="0"/>
      <dgm:spPr/>
    </dgm:pt>
    <dgm:pt modelId="{97CAAA2B-5B3D-4235-8105-73EEAC76A657}" type="pres">
      <dgm:prSet presAssocID="{1771E73D-49F7-421C-B0C9-C248C7264757}" presName="LevelTwoTextNode" presStyleLbl="node2" presStyleIdx="1" presStyleCnt="2" custScaleX="132113" custScaleY="170020">
        <dgm:presLayoutVars>
          <dgm:chPref val="3"/>
        </dgm:presLayoutVars>
      </dgm:prSet>
      <dgm:spPr/>
      <dgm:t>
        <a:bodyPr/>
        <a:lstStyle/>
        <a:p>
          <a:endParaRPr lang="ru-RU"/>
        </a:p>
      </dgm:t>
    </dgm:pt>
    <dgm:pt modelId="{EAD8F41B-52A4-4001-9032-3BB0A4CF96A5}" type="pres">
      <dgm:prSet presAssocID="{1771E73D-49F7-421C-B0C9-C248C7264757}" presName="level3hierChild" presStyleCnt="0"/>
      <dgm:spPr/>
    </dgm:pt>
  </dgm:ptLst>
  <dgm:cxnLst>
    <dgm:cxn modelId="{B62BC435-CBB4-4660-B251-740C7A43A119}" srcId="{68F918E9-FDA3-4C84-8E07-0EC9427E4437}" destId="{68A1956E-D5CE-40EC-8E6D-009285E83FBA}" srcOrd="0" destOrd="0" parTransId="{2BF279F4-706B-4C5D-9A6C-81BFE30A2A8D}" sibTransId="{2E538DA7-B204-441B-9450-F43A87EEA17B}"/>
    <dgm:cxn modelId="{B4D67538-F818-43A1-A7FA-6FF000DD6983}" type="presOf" srcId="{02A4A5C1-7F2C-49BF-8D59-D86B1932FF20}" destId="{78D78764-2E48-4754-A1E8-079FB39BA083}" srcOrd="0" destOrd="0" presId="urn:microsoft.com/office/officeart/2008/layout/HorizontalMultiLevelHierarchy"/>
    <dgm:cxn modelId="{EA72E073-CA52-41C8-A731-F1122D6B4A44}" type="presOf" srcId="{2BF279F4-706B-4C5D-9A6C-81BFE30A2A8D}" destId="{5587B32B-CCAA-48E6-9F7D-E1E3E2D82B93}" srcOrd="1" destOrd="0" presId="urn:microsoft.com/office/officeart/2008/layout/HorizontalMultiLevelHierarchy"/>
    <dgm:cxn modelId="{6D0FA2FA-5884-4A03-91BF-F2EAB4B1197D}" type="presOf" srcId="{68F918E9-FDA3-4C84-8E07-0EC9427E4437}" destId="{176C8701-3D24-4210-A99C-F1D427BDA432}" srcOrd="0" destOrd="0" presId="urn:microsoft.com/office/officeart/2008/layout/HorizontalMultiLevelHierarchy"/>
    <dgm:cxn modelId="{E457A115-66E3-489D-9080-DD2644F5A3EB}" type="presOf" srcId="{2BF279F4-706B-4C5D-9A6C-81BFE30A2A8D}" destId="{8C61EF72-630B-4F50-A09F-AB5CDA8A10D2}" srcOrd="0" destOrd="0" presId="urn:microsoft.com/office/officeart/2008/layout/HorizontalMultiLevelHierarchy"/>
    <dgm:cxn modelId="{1213F674-6E19-4DB7-8BEE-C25257EFA871}" type="presOf" srcId="{68A1956E-D5CE-40EC-8E6D-009285E83FBA}" destId="{9BADD20C-5FCA-4E6B-BE30-3E3FEF44EFA8}" srcOrd="0" destOrd="0" presId="urn:microsoft.com/office/officeart/2008/layout/HorizontalMultiLevelHierarchy"/>
    <dgm:cxn modelId="{0F3565E1-7568-471E-B0C7-090784E8A3A2}" srcId="{68F918E9-FDA3-4C84-8E07-0EC9427E4437}" destId="{1771E73D-49F7-421C-B0C9-C248C7264757}" srcOrd="1" destOrd="0" parTransId="{AAE3CE26-0D2F-4C25-9520-7E5371163E73}" sibTransId="{A68E8B2F-42DB-4CD5-AF4B-5D695C860E73}"/>
    <dgm:cxn modelId="{7D5F8494-A240-42BD-BB3C-F3912CD3949E}" srcId="{02A4A5C1-7F2C-49BF-8D59-D86B1932FF20}" destId="{68F918E9-FDA3-4C84-8E07-0EC9427E4437}" srcOrd="0" destOrd="0" parTransId="{9CED985B-279B-48D7-B0FC-974682F92768}" sibTransId="{32EB2592-EED3-4D83-937E-77FE4B0D0572}"/>
    <dgm:cxn modelId="{4B762417-9C92-4632-8D20-C76FA45FBD35}" type="presOf" srcId="{AAE3CE26-0D2F-4C25-9520-7E5371163E73}" destId="{6BE9197D-047C-4199-9421-DBC315A30B67}" srcOrd="0" destOrd="0" presId="urn:microsoft.com/office/officeart/2008/layout/HorizontalMultiLevelHierarchy"/>
    <dgm:cxn modelId="{A2E1C83E-CA6E-476D-8FAF-61D83ABB9F20}" type="presOf" srcId="{AAE3CE26-0D2F-4C25-9520-7E5371163E73}" destId="{13FD0E22-EAF9-41EE-B795-CA287218B2A3}" srcOrd="1" destOrd="0" presId="urn:microsoft.com/office/officeart/2008/layout/HorizontalMultiLevelHierarchy"/>
    <dgm:cxn modelId="{FD2D9EB5-7A51-40D7-9AA4-CBBE283CB8BA}" type="presOf" srcId="{1771E73D-49F7-421C-B0C9-C248C7264757}" destId="{97CAAA2B-5B3D-4235-8105-73EEAC76A657}" srcOrd="0" destOrd="0" presId="urn:microsoft.com/office/officeart/2008/layout/HorizontalMultiLevelHierarchy"/>
    <dgm:cxn modelId="{78CC4E77-C240-48B7-9C0C-67EBCC1C5288}" type="presParOf" srcId="{78D78764-2E48-4754-A1E8-079FB39BA083}" destId="{23F9253A-EB0B-4897-95D6-8C5DABF93C52}" srcOrd="0" destOrd="0" presId="urn:microsoft.com/office/officeart/2008/layout/HorizontalMultiLevelHierarchy"/>
    <dgm:cxn modelId="{EF564F85-7F90-4E8D-AAD1-923CD1A5D6B8}" type="presParOf" srcId="{23F9253A-EB0B-4897-95D6-8C5DABF93C52}" destId="{176C8701-3D24-4210-A99C-F1D427BDA432}" srcOrd="0" destOrd="0" presId="urn:microsoft.com/office/officeart/2008/layout/HorizontalMultiLevelHierarchy"/>
    <dgm:cxn modelId="{F459235E-FD6A-4386-9883-9DE3B7001103}" type="presParOf" srcId="{23F9253A-EB0B-4897-95D6-8C5DABF93C52}" destId="{22D19AF2-1DA3-4E43-8C57-FA4A844296CB}" srcOrd="1" destOrd="0" presId="urn:microsoft.com/office/officeart/2008/layout/HorizontalMultiLevelHierarchy"/>
    <dgm:cxn modelId="{8B88B072-ACD5-40CA-9AFC-0BD7D81865E9}" type="presParOf" srcId="{22D19AF2-1DA3-4E43-8C57-FA4A844296CB}" destId="{8C61EF72-630B-4F50-A09F-AB5CDA8A10D2}" srcOrd="0" destOrd="0" presId="urn:microsoft.com/office/officeart/2008/layout/HorizontalMultiLevelHierarchy"/>
    <dgm:cxn modelId="{A8292AA8-30BA-4E09-8859-0FAC7F24608C}" type="presParOf" srcId="{8C61EF72-630B-4F50-A09F-AB5CDA8A10D2}" destId="{5587B32B-CCAA-48E6-9F7D-E1E3E2D82B93}" srcOrd="0" destOrd="0" presId="urn:microsoft.com/office/officeart/2008/layout/HorizontalMultiLevelHierarchy"/>
    <dgm:cxn modelId="{8965DB31-3331-4BCA-B294-2E90CBC2593B}" type="presParOf" srcId="{22D19AF2-1DA3-4E43-8C57-FA4A844296CB}" destId="{7435B87B-84F4-4B78-ACAA-4DF37B692DAA}" srcOrd="1" destOrd="0" presId="urn:microsoft.com/office/officeart/2008/layout/HorizontalMultiLevelHierarchy"/>
    <dgm:cxn modelId="{517A35B7-422D-4937-8FF0-2FBC6203A5C1}" type="presParOf" srcId="{7435B87B-84F4-4B78-ACAA-4DF37B692DAA}" destId="{9BADD20C-5FCA-4E6B-BE30-3E3FEF44EFA8}" srcOrd="0" destOrd="0" presId="urn:microsoft.com/office/officeart/2008/layout/HorizontalMultiLevelHierarchy"/>
    <dgm:cxn modelId="{B913D14E-14E2-41BB-AC74-B1456BA23182}" type="presParOf" srcId="{7435B87B-84F4-4B78-ACAA-4DF37B692DAA}" destId="{833E65BA-FFFF-4EBD-B8C4-081160E75EB2}" srcOrd="1" destOrd="0" presId="urn:microsoft.com/office/officeart/2008/layout/HorizontalMultiLevelHierarchy"/>
    <dgm:cxn modelId="{14EDF960-FBB8-47A5-9452-65EA5568F685}" type="presParOf" srcId="{22D19AF2-1DA3-4E43-8C57-FA4A844296CB}" destId="{6BE9197D-047C-4199-9421-DBC315A30B67}" srcOrd="2" destOrd="0" presId="urn:microsoft.com/office/officeart/2008/layout/HorizontalMultiLevelHierarchy"/>
    <dgm:cxn modelId="{D10475BF-FBBF-40A3-8F16-99C71DC9FF0D}" type="presParOf" srcId="{6BE9197D-047C-4199-9421-DBC315A30B67}" destId="{13FD0E22-EAF9-41EE-B795-CA287218B2A3}" srcOrd="0" destOrd="0" presId="urn:microsoft.com/office/officeart/2008/layout/HorizontalMultiLevelHierarchy"/>
    <dgm:cxn modelId="{85FC97C3-82A2-4F3C-A586-4BB1E51DB161}" type="presParOf" srcId="{22D19AF2-1DA3-4E43-8C57-FA4A844296CB}" destId="{BB4D9569-2EA9-4BAC-905F-5E049C9ED3F7}" srcOrd="3" destOrd="0" presId="urn:microsoft.com/office/officeart/2008/layout/HorizontalMultiLevelHierarchy"/>
    <dgm:cxn modelId="{574D4337-2A98-4573-812C-CA72114501E2}" type="presParOf" srcId="{BB4D9569-2EA9-4BAC-905F-5E049C9ED3F7}" destId="{97CAAA2B-5B3D-4235-8105-73EEAC76A657}" srcOrd="0" destOrd="0" presId="urn:microsoft.com/office/officeart/2008/layout/HorizontalMultiLevelHierarchy"/>
    <dgm:cxn modelId="{8D38E9A0-4D9F-4F88-8B5E-5EA9D10F0DC5}" type="presParOf" srcId="{BB4D9569-2EA9-4BAC-905F-5E049C9ED3F7}" destId="{EAD8F41B-52A4-4001-9032-3BB0A4CF96A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23FE2A-5FC0-4CF0-A256-DCCD890D5855}"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ru-RU"/>
        </a:p>
      </dgm:t>
    </dgm:pt>
    <dgm:pt modelId="{EBE416E6-E224-4F24-9C4E-A8F6E6BB2F17}">
      <dgm:prSet phldrT="[Текст]"/>
      <dgm:spPr/>
      <dgm:t>
        <a:bodyPr/>
        <a:lstStyle/>
        <a:p>
          <a:r>
            <a:rPr lang="en-US" b="1" dirty="0" smtClean="0"/>
            <a:t>Humanities</a:t>
          </a:r>
        </a:p>
        <a:p>
          <a:r>
            <a:rPr lang="en-US" dirty="0" smtClean="0"/>
            <a:t>in comparison with </a:t>
          </a:r>
          <a:r>
            <a:rPr lang="en-US" b="1" dirty="0" smtClean="0"/>
            <a:t>"exact" sciences</a:t>
          </a:r>
          <a:r>
            <a:rPr lang="en-US" dirty="0" smtClean="0"/>
            <a:t> employ more emotionally colored words, fewer passive constructions.</a:t>
          </a:r>
          <a:endParaRPr lang="ru-RU" dirty="0"/>
        </a:p>
      </dgm:t>
    </dgm:pt>
    <dgm:pt modelId="{78DB8B33-0FD6-46BE-9ECE-DD1AAC9571E4}" type="parTrans" cxnId="{56B8B03D-22F5-4371-95D6-21E0B51521FC}">
      <dgm:prSet/>
      <dgm:spPr/>
      <dgm:t>
        <a:bodyPr/>
        <a:lstStyle/>
        <a:p>
          <a:endParaRPr lang="ru-RU"/>
        </a:p>
      </dgm:t>
    </dgm:pt>
    <dgm:pt modelId="{547D5B5A-BF41-4DFC-AFA0-3846C8D4107D}" type="sibTrans" cxnId="{56B8B03D-22F5-4371-95D6-21E0B51521FC}">
      <dgm:prSet/>
      <dgm:spPr/>
      <dgm:t>
        <a:bodyPr/>
        <a:lstStyle/>
        <a:p>
          <a:endParaRPr lang="ru-RU"/>
        </a:p>
      </dgm:t>
    </dgm:pt>
    <dgm:pt modelId="{B3B18E62-96C4-4EB3-9877-3AF82FFEA617}">
      <dgm:prSet phldrT="[Текст]"/>
      <dgm:spPr/>
      <dgm:t>
        <a:bodyPr/>
        <a:lstStyle/>
        <a:p>
          <a:r>
            <a:rPr lang="en-US" b="1" dirty="0" smtClean="0"/>
            <a:t>Scientific popular style</a:t>
          </a:r>
          <a:r>
            <a:rPr lang="en-US" dirty="0" smtClean="0"/>
            <a:t> has the following peculiarities: </a:t>
          </a:r>
          <a:endParaRPr lang="ru-RU" dirty="0"/>
        </a:p>
      </dgm:t>
    </dgm:pt>
    <dgm:pt modelId="{C8C1951E-A439-4104-82B8-651DE2379E5E}" type="parTrans" cxnId="{528720A5-F6FC-4EF1-8783-8D9EEE8A006C}">
      <dgm:prSet/>
      <dgm:spPr/>
      <dgm:t>
        <a:bodyPr/>
        <a:lstStyle/>
        <a:p>
          <a:endParaRPr lang="ru-RU"/>
        </a:p>
      </dgm:t>
    </dgm:pt>
    <dgm:pt modelId="{E6E5ACE9-8A68-4593-974F-5B7902888B34}" type="sibTrans" cxnId="{528720A5-F6FC-4EF1-8783-8D9EEE8A006C}">
      <dgm:prSet/>
      <dgm:spPr/>
      <dgm:t>
        <a:bodyPr/>
        <a:lstStyle/>
        <a:p>
          <a:endParaRPr lang="ru-RU"/>
        </a:p>
      </dgm:t>
    </dgm:pt>
    <dgm:pt modelId="{F7FCF3E3-ED4D-4F1C-B133-39D7BE8E1CEF}">
      <dgm:prSet phldrT="[Текст]"/>
      <dgm:spPr/>
      <dgm:t>
        <a:bodyPr/>
        <a:lstStyle/>
        <a:p>
          <a:r>
            <a:rPr lang="en-US" dirty="0" smtClean="0"/>
            <a:t>emotive words,</a:t>
          </a:r>
          <a:endParaRPr lang="ru-RU" dirty="0"/>
        </a:p>
      </dgm:t>
    </dgm:pt>
    <dgm:pt modelId="{2D2FD311-F144-420B-A853-1303DCFDCCCB}" type="parTrans" cxnId="{9C96A3ED-705F-46FC-B428-A0C69701BD37}">
      <dgm:prSet/>
      <dgm:spPr/>
      <dgm:t>
        <a:bodyPr/>
        <a:lstStyle/>
        <a:p>
          <a:endParaRPr lang="ru-RU"/>
        </a:p>
      </dgm:t>
    </dgm:pt>
    <dgm:pt modelId="{C5F1ADB2-3790-4A3F-80D5-10B0C1F4298A}" type="sibTrans" cxnId="{9C96A3ED-705F-46FC-B428-A0C69701BD37}">
      <dgm:prSet/>
      <dgm:spPr/>
      <dgm:t>
        <a:bodyPr/>
        <a:lstStyle/>
        <a:p>
          <a:endParaRPr lang="ru-RU"/>
        </a:p>
      </dgm:t>
    </dgm:pt>
    <dgm:pt modelId="{14730B9E-BE79-4DE0-A193-418661BB0143}">
      <dgm:prSet phldrT="[Текст]"/>
      <dgm:spPr/>
      <dgm:t>
        <a:bodyPr/>
        <a:lstStyle/>
        <a:p>
          <a:r>
            <a:rPr lang="en-US" dirty="0" smtClean="0"/>
            <a:t>elements of colloquial style</a:t>
          </a:r>
          <a:endParaRPr lang="ru-RU" dirty="0"/>
        </a:p>
      </dgm:t>
    </dgm:pt>
    <dgm:pt modelId="{E80B027D-2D9F-4179-9636-1249ECD64C6F}" type="parTrans" cxnId="{C017978A-B0BA-46D1-916B-1737F6721546}">
      <dgm:prSet/>
      <dgm:spPr/>
      <dgm:t>
        <a:bodyPr/>
        <a:lstStyle/>
        <a:p>
          <a:endParaRPr lang="ru-RU"/>
        </a:p>
      </dgm:t>
    </dgm:pt>
    <dgm:pt modelId="{BE0D3798-625F-4139-A723-E2C81DA3F533}" type="sibTrans" cxnId="{C017978A-B0BA-46D1-916B-1737F6721546}">
      <dgm:prSet/>
      <dgm:spPr/>
      <dgm:t>
        <a:bodyPr/>
        <a:lstStyle/>
        <a:p>
          <a:endParaRPr lang="ru-RU"/>
        </a:p>
      </dgm:t>
    </dgm:pt>
    <dgm:pt modelId="{5F450B7D-39CC-46A1-AE0C-4F32DC8D7155}" type="pres">
      <dgm:prSet presAssocID="{C123FE2A-5FC0-4CF0-A256-DCCD890D5855}" presName="Name0" presStyleCnt="0">
        <dgm:presLayoutVars>
          <dgm:dir/>
          <dgm:resizeHandles val="exact"/>
        </dgm:presLayoutVars>
      </dgm:prSet>
      <dgm:spPr/>
    </dgm:pt>
    <dgm:pt modelId="{052F02EB-E009-4E15-8861-72707D0D5FC5}" type="pres">
      <dgm:prSet presAssocID="{EBE416E6-E224-4F24-9C4E-A8F6E6BB2F17}" presName="node" presStyleLbl="node1" presStyleIdx="0" presStyleCnt="2">
        <dgm:presLayoutVars>
          <dgm:bulletEnabled val="1"/>
        </dgm:presLayoutVars>
      </dgm:prSet>
      <dgm:spPr/>
      <dgm:t>
        <a:bodyPr/>
        <a:lstStyle/>
        <a:p>
          <a:endParaRPr lang="ru-RU"/>
        </a:p>
      </dgm:t>
    </dgm:pt>
    <dgm:pt modelId="{C0C3D598-D4C3-47D9-9007-0D8780CAA49D}" type="pres">
      <dgm:prSet presAssocID="{547D5B5A-BF41-4DFC-AFA0-3846C8D4107D}" presName="sibTrans" presStyleCnt="0"/>
      <dgm:spPr/>
    </dgm:pt>
    <dgm:pt modelId="{31BC16C8-92C9-4480-8AFE-884EEC12EE31}" type="pres">
      <dgm:prSet presAssocID="{B3B18E62-96C4-4EB3-9877-3AF82FFEA617}" presName="node" presStyleLbl="node1" presStyleIdx="1" presStyleCnt="2">
        <dgm:presLayoutVars>
          <dgm:bulletEnabled val="1"/>
        </dgm:presLayoutVars>
      </dgm:prSet>
      <dgm:spPr/>
      <dgm:t>
        <a:bodyPr/>
        <a:lstStyle/>
        <a:p>
          <a:endParaRPr lang="ru-RU"/>
        </a:p>
      </dgm:t>
    </dgm:pt>
  </dgm:ptLst>
  <dgm:cxnLst>
    <dgm:cxn modelId="{C017978A-B0BA-46D1-916B-1737F6721546}" srcId="{B3B18E62-96C4-4EB3-9877-3AF82FFEA617}" destId="{14730B9E-BE79-4DE0-A193-418661BB0143}" srcOrd="1" destOrd="0" parTransId="{E80B027D-2D9F-4179-9636-1249ECD64C6F}" sibTransId="{BE0D3798-625F-4139-A723-E2C81DA3F533}"/>
    <dgm:cxn modelId="{7B7A8CB1-907C-46D1-8CE9-970FA78E1F86}" type="presOf" srcId="{C123FE2A-5FC0-4CF0-A256-DCCD890D5855}" destId="{5F450B7D-39CC-46A1-AE0C-4F32DC8D7155}" srcOrd="0" destOrd="0" presId="urn:microsoft.com/office/officeart/2005/8/layout/hList6"/>
    <dgm:cxn modelId="{604C34B7-D5FB-4566-9F5C-F843C100B789}" type="presOf" srcId="{F7FCF3E3-ED4D-4F1C-B133-39D7BE8E1CEF}" destId="{31BC16C8-92C9-4480-8AFE-884EEC12EE31}" srcOrd="0" destOrd="1" presId="urn:microsoft.com/office/officeart/2005/8/layout/hList6"/>
    <dgm:cxn modelId="{E941CF36-9DBB-41F9-85A9-FB75A56AEF62}" type="presOf" srcId="{EBE416E6-E224-4F24-9C4E-A8F6E6BB2F17}" destId="{052F02EB-E009-4E15-8861-72707D0D5FC5}" srcOrd="0" destOrd="0" presId="urn:microsoft.com/office/officeart/2005/8/layout/hList6"/>
    <dgm:cxn modelId="{05F2A0CC-4B8B-47FE-AF8B-AA65130D9933}" type="presOf" srcId="{B3B18E62-96C4-4EB3-9877-3AF82FFEA617}" destId="{31BC16C8-92C9-4480-8AFE-884EEC12EE31}" srcOrd="0" destOrd="0" presId="urn:microsoft.com/office/officeart/2005/8/layout/hList6"/>
    <dgm:cxn modelId="{415D2B18-50A7-4845-82BB-93D518F7F1CC}" type="presOf" srcId="{14730B9E-BE79-4DE0-A193-418661BB0143}" destId="{31BC16C8-92C9-4480-8AFE-884EEC12EE31}" srcOrd="0" destOrd="2" presId="urn:microsoft.com/office/officeart/2005/8/layout/hList6"/>
    <dgm:cxn modelId="{9C96A3ED-705F-46FC-B428-A0C69701BD37}" srcId="{B3B18E62-96C4-4EB3-9877-3AF82FFEA617}" destId="{F7FCF3E3-ED4D-4F1C-B133-39D7BE8E1CEF}" srcOrd="0" destOrd="0" parTransId="{2D2FD311-F144-420B-A853-1303DCFDCCCB}" sibTransId="{C5F1ADB2-3790-4A3F-80D5-10B0C1F4298A}"/>
    <dgm:cxn modelId="{528720A5-F6FC-4EF1-8783-8D9EEE8A006C}" srcId="{C123FE2A-5FC0-4CF0-A256-DCCD890D5855}" destId="{B3B18E62-96C4-4EB3-9877-3AF82FFEA617}" srcOrd="1" destOrd="0" parTransId="{C8C1951E-A439-4104-82B8-651DE2379E5E}" sibTransId="{E6E5ACE9-8A68-4593-974F-5B7902888B34}"/>
    <dgm:cxn modelId="{56B8B03D-22F5-4371-95D6-21E0B51521FC}" srcId="{C123FE2A-5FC0-4CF0-A256-DCCD890D5855}" destId="{EBE416E6-E224-4F24-9C4E-A8F6E6BB2F17}" srcOrd="0" destOrd="0" parTransId="{78DB8B33-0FD6-46BE-9ECE-DD1AAC9571E4}" sibTransId="{547D5B5A-BF41-4DFC-AFA0-3846C8D4107D}"/>
    <dgm:cxn modelId="{424D6AED-6AB8-4318-A8CC-2C5DA26F7056}" type="presParOf" srcId="{5F450B7D-39CC-46A1-AE0C-4F32DC8D7155}" destId="{052F02EB-E009-4E15-8861-72707D0D5FC5}" srcOrd="0" destOrd="0" presId="urn:microsoft.com/office/officeart/2005/8/layout/hList6"/>
    <dgm:cxn modelId="{6A69D118-571B-46AB-9B8B-A2E2D3ACBDFF}" type="presParOf" srcId="{5F450B7D-39CC-46A1-AE0C-4F32DC8D7155}" destId="{C0C3D598-D4C3-47D9-9007-0D8780CAA49D}" srcOrd="1" destOrd="0" presId="urn:microsoft.com/office/officeart/2005/8/layout/hList6"/>
    <dgm:cxn modelId="{5790D095-2CF8-4E58-8DD3-B3BF88822488}" type="presParOf" srcId="{5F450B7D-39CC-46A1-AE0C-4F32DC8D7155}" destId="{31BC16C8-92C9-4480-8AFE-884EEC12EE31}"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80C9E-2E48-4DDF-AE80-87C3A0E6D014}">
      <dsp:nvSpPr>
        <dsp:cNvPr id="0" name=""/>
        <dsp:cNvSpPr/>
      </dsp:nvSpPr>
      <dsp:spPr>
        <a:xfrm>
          <a:off x="0" y="453959"/>
          <a:ext cx="8974183"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3ECE778-9005-413C-8D1F-AF47E28641F3}">
      <dsp:nvSpPr>
        <dsp:cNvPr id="0" name=""/>
        <dsp:cNvSpPr/>
      </dsp:nvSpPr>
      <dsp:spPr>
        <a:xfrm>
          <a:off x="448709" y="11159"/>
          <a:ext cx="6281928"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442" tIns="0" rIns="237442" bIns="0" numCol="1" spcCol="1270" anchor="ctr" anchorCtr="0">
          <a:noAutofit/>
        </a:bodyPr>
        <a:lstStyle/>
        <a:p>
          <a:pPr lvl="0" algn="l" defTabSz="1333500">
            <a:lnSpc>
              <a:spcPct val="90000"/>
            </a:lnSpc>
            <a:spcBef>
              <a:spcPct val="0"/>
            </a:spcBef>
            <a:spcAft>
              <a:spcPct val="35000"/>
            </a:spcAft>
          </a:pPr>
          <a:r>
            <a:rPr lang="en-US" sz="3000" kern="1200" dirty="0" smtClean="0"/>
            <a:t>brief news items;</a:t>
          </a:r>
          <a:endParaRPr lang="ru-RU" sz="3000" kern="1200" dirty="0"/>
        </a:p>
      </dsp:txBody>
      <dsp:txXfrm>
        <a:off x="491940" y="54390"/>
        <a:ext cx="6195466" cy="799138"/>
      </dsp:txXfrm>
    </dsp:sp>
    <dsp:sp modelId="{D370B9F4-66F0-42CA-B70D-B1E5800C166B}">
      <dsp:nvSpPr>
        <dsp:cNvPr id="0" name=""/>
        <dsp:cNvSpPr/>
      </dsp:nvSpPr>
      <dsp:spPr>
        <a:xfrm>
          <a:off x="0" y="1814759"/>
          <a:ext cx="8974183"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87273A-BAD8-4D71-ABEF-B72D23F86BB8}">
      <dsp:nvSpPr>
        <dsp:cNvPr id="0" name=""/>
        <dsp:cNvSpPr/>
      </dsp:nvSpPr>
      <dsp:spPr>
        <a:xfrm>
          <a:off x="448709" y="1371959"/>
          <a:ext cx="6281928"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442" tIns="0" rIns="237442" bIns="0" numCol="1" spcCol="1270" anchor="ctr" anchorCtr="0">
          <a:noAutofit/>
        </a:bodyPr>
        <a:lstStyle/>
        <a:p>
          <a:pPr lvl="0" algn="l" defTabSz="1333500">
            <a:lnSpc>
              <a:spcPct val="90000"/>
            </a:lnSpc>
            <a:spcBef>
              <a:spcPct val="0"/>
            </a:spcBef>
            <a:spcAft>
              <a:spcPct val="35000"/>
            </a:spcAft>
          </a:pPr>
          <a:r>
            <a:rPr lang="en-US" sz="3000" kern="1200" dirty="0" smtClean="0"/>
            <a:t>press reports;</a:t>
          </a:r>
          <a:endParaRPr lang="ru-RU" sz="3000" kern="1200" dirty="0"/>
        </a:p>
      </dsp:txBody>
      <dsp:txXfrm>
        <a:off x="491940" y="1415190"/>
        <a:ext cx="6195466" cy="799138"/>
      </dsp:txXfrm>
    </dsp:sp>
    <dsp:sp modelId="{C8A1851F-8235-4A25-BCD6-917C72C53AB2}">
      <dsp:nvSpPr>
        <dsp:cNvPr id="0" name=""/>
        <dsp:cNvSpPr/>
      </dsp:nvSpPr>
      <dsp:spPr>
        <a:xfrm>
          <a:off x="0" y="3175559"/>
          <a:ext cx="8974183"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EFE3D8E-538C-4680-BD39-FCFE79FC9D90}">
      <dsp:nvSpPr>
        <dsp:cNvPr id="0" name=""/>
        <dsp:cNvSpPr/>
      </dsp:nvSpPr>
      <dsp:spPr>
        <a:xfrm>
          <a:off x="448709" y="2732759"/>
          <a:ext cx="8067189"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442" tIns="0" rIns="237442" bIns="0" numCol="1" spcCol="1270" anchor="ctr" anchorCtr="0">
          <a:noAutofit/>
        </a:bodyPr>
        <a:lstStyle/>
        <a:p>
          <a:pPr lvl="0" algn="l" defTabSz="1333500">
            <a:lnSpc>
              <a:spcPct val="90000"/>
            </a:lnSpc>
            <a:spcBef>
              <a:spcPct val="0"/>
            </a:spcBef>
            <a:spcAft>
              <a:spcPct val="35000"/>
            </a:spcAft>
          </a:pPr>
          <a:r>
            <a:rPr lang="en-US" sz="3000" kern="1200" dirty="0" smtClean="0"/>
            <a:t>articles purely informational in character;</a:t>
          </a:r>
          <a:endParaRPr lang="ru-RU" sz="3000" kern="1200" dirty="0"/>
        </a:p>
      </dsp:txBody>
      <dsp:txXfrm>
        <a:off x="491940" y="2775990"/>
        <a:ext cx="7980727" cy="799138"/>
      </dsp:txXfrm>
    </dsp:sp>
    <dsp:sp modelId="{A925EB51-877D-4F72-8ED1-3D27179C59C0}">
      <dsp:nvSpPr>
        <dsp:cNvPr id="0" name=""/>
        <dsp:cNvSpPr/>
      </dsp:nvSpPr>
      <dsp:spPr>
        <a:xfrm>
          <a:off x="0" y="4536360"/>
          <a:ext cx="8974183"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320AD5-7CAE-4AD2-807D-7B516CD4377D}">
      <dsp:nvSpPr>
        <dsp:cNvPr id="0" name=""/>
        <dsp:cNvSpPr/>
      </dsp:nvSpPr>
      <dsp:spPr>
        <a:xfrm>
          <a:off x="448709" y="4093560"/>
          <a:ext cx="8130322"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442" tIns="0" rIns="237442" bIns="0" numCol="1" spcCol="1270" anchor="ctr" anchorCtr="0">
          <a:noAutofit/>
        </a:bodyPr>
        <a:lstStyle/>
        <a:p>
          <a:pPr lvl="0" algn="l" defTabSz="1333500">
            <a:lnSpc>
              <a:spcPct val="90000"/>
            </a:lnSpc>
            <a:spcBef>
              <a:spcPct val="0"/>
            </a:spcBef>
            <a:spcAft>
              <a:spcPct val="35000"/>
            </a:spcAft>
          </a:pPr>
          <a:endParaRPr lang="ru-RU" sz="3000" kern="1200"/>
        </a:p>
      </dsp:txBody>
      <dsp:txXfrm>
        <a:off x="491940" y="4136791"/>
        <a:ext cx="8043860" cy="799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63C9C3-1715-40DB-8A00-319A7D4B37BA}">
      <dsp:nvSpPr>
        <dsp:cNvPr id="0" name=""/>
        <dsp:cNvSpPr/>
      </dsp:nvSpPr>
      <dsp:spPr>
        <a:xfrm>
          <a:off x="756774" y="0"/>
          <a:ext cx="8576781" cy="634734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BAB257-1342-42EF-BDB5-F928F43AA6F9}">
      <dsp:nvSpPr>
        <dsp:cNvPr id="0" name=""/>
        <dsp:cNvSpPr/>
      </dsp:nvSpPr>
      <dsp:spPr>
        <a:xfrm>
          <a:off x="341928" y="1904202"/>
          <a:ext cx="3027099" cy="253893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The function of  </a:t>
          </a:r>
          <a:r>
            <a:rPr lang="en-US" sz="1800" b="1" kern="1200" dirty="0" smtClean="0"/>
            <a:t>Brief items</a:t>
          </a:r>
          <a:r>
            <a:rPr lang="en-US" sz="1800" kern="1200" dirty="0" smtClean="0"/>
            <a:t>: is to inform the reader. It states only facts without giving comments. The vocabulary used is neutral and common literary. </a:t>
          </a:r>
          <a:endParaRPr lang="ru-RU" sz="1800" kern="1200" dirty="0"/>
        </a:p>
      </dsp:txBody>
      <dsp:txXfrm>
        <a:off x="465869" y="2028143"/>
        <a:ext cx="2779217" cy="2291054"/>
      </dsp:txXfrm>
    </dsp:sp>
    <dsp:sp modelId="{04913285-11C0-4DA1-9621-9F21BE59BC9B}">
      <dsp:nvSpPr>
        <dsp:cNvPr id="0" name=""/>
        <dsp:cNvSpPr/>
      </dsp:nvSpPr>
      <dsp:spPr>
        <a:xfrm>
          <a:off x="3531615" y="1904202"/>
          <a:ext cx="3027099" cy="253893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Specific features are:</a:t>
          </a:r>
          <a:endParaRPr lang="ru-RU" sz="1800" kern="1200" dirty="0"/>
        </a:p>
      </dsp:txBody>
      <dsp:txXfrm>
        <a:off x="3655556" y="2028143"/>
        <a:ext cx="2779217" cy="2291054"/>
      </dsp:txXfrm>
    </dsp:sp>
    <dsp:sp modelId="{272F3BDD-25AB-4E3E-B616-643A758E7A6B}">
      <dsp:nvSpPr>
        <dsp:cNvPr id="0" name=""/>
        <dsp:cNvSpPr/>
      </dsp:nvSpPr>
      <dsp:spPr>
        <a:xfrm>
          <a:off x="7063231" y="1878076"/>
          <a:ext cx="3027099" cy="253893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 special political and economic terms;</a:t>
          </a:r>
          <a:endParaRPr lang="ru-RU" sz="1800" kern="1200" dirty="0" smtClean="0"/>
        </a:p>
        <a:p>
          <a:pPr lvl="0" algn="ctr" defTabSz="800100">
            <a:lnSpc>
              <a:spcPct val="90000"/>
            </a:lnSpc>
            <a:spcBef>
              <a:spcPct val="0"/>
            </a:spcBef>
            <a:spcAft>
              <a:spcPct val="35000"/>
            </a:spcAft>
          </a:pPr>
          <a:r>
            <a:rPr lang="en-US" sz="1800" kern="1200" dirty="0" smtClean="0"/>
            <a:t>b) non-term political vocabulary;</a:t>
          </a:r>
          <a:endParaRPr lang="ru-RU" sz="1800" kern="1200" dirty="0" smtClean="0"/>
        </a:p>
        <a:p>
          <a:pPr lvl="0" algn="ctr" defTabSz="800100">
            <a:lnSpc>
              <a:spcPct val="90000"/>
            </a:lnSpc>
            <a:spcBef>
              <a:spcPct val="0"/>
            </a:spcBef>
            <a:spcAft>
              <a:spcPct val="35000"/>
            </a:spcAft>
          </a:pPr>
          <a:r>
            <a:rPr lang="en-US" sz="1800" kern="1200" dirty="0" smtClean="0"/>
            <a:t>c) newspaper clichés;</a:t>
          </a:r>
          <a:endParaRPr lang="ru-RU" sz="1800" kern="1200" dirty="0" smtClean="0"/>
        </a:p>
        <a:p>
          <a:pPr lvl="0" algn="ctr" defTabSz="800100">
            <a:lnSpc>
              <a:spcPct val="90000"/>
            </a:lnSpc>
            <a:spcBef>
              <a:spcPct val="0"/>
            </a:spcBef>
            <a:spcAft>
              <a:spcPct val="35000"/>
            </a:spcAft>
          </a:pPr>
          <a:r>
            <a:rPr lang="en-US" sz="1800" kern="1200" dirty="0" smtClean="0"/>
            <a:t>d) abbreviations;</a:t>
          </a:r>
          <a:endParaRPr lang="ru-RU" sz="1800" kern="1200" dirty="0" smtClean="0"/>
        </a:p>
        <a:p>
          <a:pPr lvl="0" algn="ctr" defTabSz="800100">
            <a:lnSpc>
              <a:spcPct val="90000"/>
            </a:lnSpc>
            <a:spcBef>
              <a:spcPct val="0"/>
            </a:spcBef>
            <a:spcAft>
              <a:spcPct val="35000"/>
            </a:spcAft>
          </a:pPr>
          <a:r>
            <a:rPr lang="en-US" sz="1800" kern="1200" dirty="0" smtClean="0"/>
            <a:t>e) neologisms.</a:t>
          </a:r>
          <a:endParaRPr lang="ru-RU" sz="1800" kern="1200" dirty="0"/>
        </a:p>
      </dsp:txBody>
      <dsp:txXfrm>
        <a:off x="7187172" y="2002017"/>
        <a:ext cx="2779217" cy="22910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917FE0-2439-4098-BC02-31695BB7CA6F}">
      <dsp:nvSpPr>
        <dsp:cNvPr id="0" name=""/>
        <dsp:cNvSpPr/>
      </dsp:nvSpPr>
      <dsp:spPr>
        <a:xfrm>
          <a:off x="0" y="0"/>
          <a:ext cx="9653451" cy="137943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smtClean="0"/>
            <a:t>Newspaper style has its specific vocabulary features and is characterized by an extensive use of:</a:t>
          </a:r>
          <a:endParaRPr lang="ru-RU" sz="3100" kern="1200" dirty="0"/>
        </a:p>
      </dsp:txBody>
      <dsp:txXfrm>
        <a:off x="0" y="0"/>
        <a:ext cx="9653451" cy="1379437"/>
      </dsp:txXfrm>
    </dsp:sp>
    <dsp:sp modelId="{AF67B6AB-B4C0-43C1-8BF6-692471F2314B}">
      <dsp:nvSpPr>
        <dsp:cNvPr id="0" name=""/>
        <dsp:cNvSpPr/>
      </dsp:nvSpPr>
      <dsp:spPr>
        <a:xfrm>
          <a:off x="1178" y="1379437"/>
          <a:ext cx="1930218" cy="289681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special political and economic terms (president, election);</a:t>
          </a:r>
          <a:endParaRPr lang="ru-RU" sz="2200" kern="1200" dirty="0"/>
        </a:p>
      </dsp:txBody>
      <dsp:txXfrm>
        <a:off x="1178" y="1379437"/>
        <a:ext cx="1930218" cy="2896819"/>
      </dsp:txXfrm>
    </dsp:sp>
    <dsp:sp modelId="{BA4DFDAE-8982-49F6-813C-7BEAA09504B4}">
      <dsp:nvSpPr>
        <dsp:cNvPr id="0" name=""/>
        <dsp:cNvSpPr/>
      </dsp:nvSpPr>
      <dsp:spPr>
        <a:xfrm>
          <a:off x="1931397" y="1379437"/>
          <a:ext cx="1930218" cy="289681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non-term political vocabulary (nation, crisis, agreement, member);</a:t>
          </a:r>
          <a:endParaRPr lang="ru-RU" sz="2200" kern="1200" dirty="0"/>
        </a:p>
      </dsp:txBody>
      <dsp:txXfrm>
        <a:off x="1931397" y="1379437"/>
        <a:ext cx="1930218" cy="2896819"/>
      </dsp:txXfrm>
    </dsp:sp>
    <dsp:sp modelId="{A1AC6D42-4006-4FF9-868E-F65DB88D60CE}">
      <dsp:nvSpPr>
        <dsp:cNvPr id="0" name=""/>
        <dsp:cNvSpPr/>
      </dsp:nvSpPr>
      <dsp:spPr>
        <a:xfrm>
          <a:off x="3861616" y="1379437"/>
          <a:ext cx="1930218" cy="289681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newspaper clichés (pressing problem, danger of war, pillars of society);</a:t>
          </a:r>
          <a:endParaRPr lang="ru-RU" sz="2200" kern="1200" dirty="0"/>
        </a:p>
      </dsp:txBody>
      <dsp:txXfrm>
        <a:off x="3861616" y="1379437"/>
        <a:ext cx="1930218" cy="2896819"/>
      </dsp:txXfrm>
    </dsp:sp>
    <dsp:sp modelId="{9465728F-E394-4372-9610-1B00771E3302}">
      <dsp:nvSpPr>
        <dsp:cNvPr id="0" name=""/>
        <dsp:cNvSpPr/>
      </dsp:nvSpPr>
      <dsp:spPr>
        <a:xfrm>
          <a:off x="5791834" y="1379437"/>
          <a:ext cx="1930218" cy="289681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abbreviations (NATO, EEC);</a:t>
          </a:r>
          <a:endParaRPr lang="ru-RU" sz="2200" kern="1200" dirty="0"/>
        </a:p>
      </dsp:txBody>
      <dsp:txXfrm>
        <a:off x="5791834" y="1379437"/>
        <a:ext cx="1930218" cy="2896819"/>
      </dsp:txXfrm>
    </dsp:sp>
    <dsp:sp modelId="{ECB2040C-5D96-4B20-B1F7-26A32D0D81A6}">
      <dsp:nvSpPr>
        <dsp:cNvPr id="0" name=""/>
        <dsp:cNvSpPr/>
      </dsp:nvSpPr>
      <dsp:spPr>
        <a:xfrm>
          <a:off x="7722053" y="1379437"/>
          <a:ext cx="1930218" cy="289681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endParaRPr lang="ru-RU" sz="2200" kern="1200"/>
        </a:p>
      </dsp:txBody>
      <dsp:txXfrm>
        <a:off x="7722053" y="1379437"/>
        <a:ext cx="1930218" cy="2896819"/>
      </dsp:txXfrm>
    </dsp:sp>
    <dsp:sp modelId="{4438A370-79A1-43CE-A6F9-F81C4C829876}">
      <dsp:nvSpPr>
        <dsp:cNvPr id="0" name=""/>
        <dsp:cNvSpPr/>
      </dsp:nvSpPr>
      <dsp:spPr>
        <a:xfrm>
          <a:off x="0" y="4276257"/>
          <a:ext cx="9653451" cy="32186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6FC1AD-2561-46FD-96C2-19A0A2461FE0}">
      <dsp:nvSpPr>
        <dsp:cNvPr id="0" name=""/>
        <dsp:cNvSpPr/>
      </dsp:nvSpPr>
      <dsp:spPr>
        <a:xfrm>
          <a:off x="2687765" y="1997370"/>
          <a:ext cx="1551867" cy="155186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844550">
            <a:lnSpc>
              <a:spcPct val="90000"/>
            </a:lnSpc>
            <a:spcBef>
              <a:spcPct val="0"/>
            </a:spcBef>
            <a:spcAft>
              <a:spcPct val="35000"/>
            </a:spcAft>
          </a:pPr>
          <a:r>
            <a:rPr lang="en-US" sz="1900" kern="1200" dirty="0" smtClean="0"/>
            <a:t>feature of the scientific functional  style </a:t>
          </a:r>
          <a:endParaRPr lang="ru-RU" sz="1900" kern="1200" dirty="0"/>
        </a:p>
      </dsp:txBody>
      <dsp:txXfrm>
        <a:off x="2763521" y="2073126"/>
        <a:ext cx="1400355" cy="1400355"/>
      </dsp:txXfrm>
    </dsp:sp>
    <dsp:sp modelId="{BA20EDF1-7ABA-43A9-A977-B48F5DD78B3F}">
      <dsp:nvSpPr>
        <dsp:cNvPr id="0" name=""/>
        <dsp:cNvSpPr/>
      </dsp:nvSpPr>
      <dsp:spPr>
        <a:xfrm rot="16200000">
          <a:off x="3093230" y="1626902"/>
          <a:ext cx="740936" cy="0"/>
        </a:xfrm>
        <a:custGeom>
          <a:avLst/>
          <a:gdLst/>
          <a:ahLst/>
          <a:cxnLst/>
          <a:rect l="0" t="0" r="0" b="0"/>
          <a:pathLst>
            <a:path>
              <a:moveTo>
                <a:pt x="0" y="0"/>
              </a:moveTo>
              <a:lnTo>
                <a:pt x="740936"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4A1697-000F-4FBA-A9DC-45740381A1E8}">
      <dsp:nvSpPr>
        <dsp:cNvPr id="0" name=""/>
        <dsp:cNvSpPr/>
      </dsp:nvSpPr>
      <dsp:spPr>
        <a:xfrm>
          <a:off x="2133327" y="-54245"/>
          <a:ext cx="2660743" cy="131067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n-US" sz="1600" kern="1200" dirty="0" smtClean="0"/>
            <a:t>the logical sequence of utterances with clear indication of their interrelation and interdependence.</a:t>
          </a:r>
          <a:endParaRPr lang="ru-RU" sz="1600" kern="1200" dirty="0"/>
        </a:p>
      </dsp:txBody>
      <dsp:txXfrm>
        <a:off x="2197309" y="9737"/>
        <a:ext cx="2532779" cy="1182715"/>
      </dsp:txXfrm>
    </dsp:sp>
    <dsp:sp modelId="{315BCCB7-19E7-4593-A962-E9B8A89E80D3}">
      <dsp:nvSpPr>
        <dsp:cNvPr id="0" name=""/>
        <dsp:cNvSpPr/>
      </dsp:nvSpPr>
      <dsp:spPr>
        <a:xfrm rot="20520000">
          <a:off x="4231976" y="2472849"/>
          <a:ext cx="312856" cy="0"/>
        </a:xfrm>
        <a:custGeom>
          <a:avLst/>
          <a:gdLst/>
          <a:ahLst/>
          <a:cxnLst/>
          <a:rect l="0" t="0" r="0" b="0"/>
          <a:pathLst>
            <a:path>
              <a:moveTo>
                <a:pt x="0" y="0"/>
              </a:moveTo>
              <a:lnTo>
                <a:pt x="312856"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7CDCE1-659C-4B17-8710-A579A86286A5}">
      <dsp:nvSpPr>
        <dsp:cNvPr id="0" name=""/>
        <dsp:cNvSpPr/>
      </dsp:nvSpPr>
      <dsp:spPr>
        <a:xfrm>
          <a:off x="4537177" y="1366965"/>
          <a:ext cx="1984832" cy="147017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en-US" sz="1800" kern="1200" dirty="0" smtClean="0"/>
            <a:t>the use of terms specific to a certain branch of science</a:t>
          </a:r>
          <a:endParaRPr lang="ru-RU" sz="1800" kern="1200" dirty="0"/>
        </a:p>
      </dsp:txBody>
      <dsp:txXfrm>
        <a:off x="4608945" y="1438733"/>
        <a:ext cx="1841296" cy="1326640"/>
      </dsp:txXfrm>
    </dsp:sp>
    <dsp:sp modelId="{52470759-E9E5-45C4-871E-A70183011F4B}">
      <dsp:nvSpPr>
        <dsp:cNvPr id="0" name=""/>
        <dsp:cNvSpPr/>
      </dsp:nvSpPr>
      <dsp:spPr>
        <a:xfrm rot="3240000">
          <a:off x="3951645" y="3698008"/>
          <a:ext cx="367780" cy="0"/>
        </a:xfrm>
        <a:custGeom>
          <a:avLst/>
          <a:gdLst/>
          <a:ahLst/>
          <a:cxnLst/>
          <a:rect l="0" t="0" r="0" b="0"/>
          <a:pathLst>
            <a:path>
              <a:moveTo>
                <a:pt x="0" y="0"/>
              </a:moveTo>
              <a:lnTo>
                <a:pt x="367780"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DDA256-B3B2-4616-85D4-FDE36C631B84}">
      <dsp:nvSpPr>
        <dsp:cNvPr id="0" name=""/>
        <dsp:cNvSpPr/>
      </dsp:nvSpPr>
      <dsp:spPr>
        <a:xfrm>
          <a:off x="3684437" y="3846778"/>
          <a:ext cx="2112108" cy="136776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lvl="0" algn="ctr" defTabSz="977900">
            <a:lnSpc>
              <a:spcPct val="90000"/>
            </a:lnSpc>
            <a:spcBef>
              <a:spcPct val="0"/>
            </a:spcBef>
            <a:spcAft>
              <a:spcPct val="35000"/>
            </a:spcAft>
          </a:pPr>
          <a:r>
            <a:rPr lang="en-US" sz="2200" kern="1200" dirty="0" smtClean="0"/>
            <a:t>the use of quotations and references</a:t>
          </a:r>
          <a:endParaRPr lang="ru-RU" sz="2200" kern="1200" dirty="0"/>
        </a:p>
      </dsp:txBody>
      <dsp:txXfrm>
        <a:off x="3751206" y="3913547"/>
        <a:ext cx="1978570" cy="1234223"/>
      </dsp:txXfrm>
    </dsp:sp>
    <dsp:sp modelId="{D89143C9-5D32-484B-A346-4D77E2BBE04A}">
      <dsp:nvSpPr>
        <dsp:cNvPr id="0" name=""/>
        <dsp:cNvSpPr/>
      </dsp:nvSpPr>
      <dsp:spPr>
        <a:xfrm rot="7560000">
          <a:off x="2620333" y="3691709"/>
          <a:ext cx="352210" cy="0"/>
        </a:xfrm>
        <a:custGeom>
          <a:avLst/>
          <a:gdLst/>
          <a:ahLst/>
          <a:cxnLst/>
          <a:rect l="0" t="0" r="0" b="0"/>
          <a:pathLst>
            <a:path>
              <a:moveTo>
                <a:pt x="0" y="0"/>
              </a:moveTo>
              <a:lnTo>
                <a:pt x="352210"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4DB176-66E1-4695-B5F2-1289CE4C7C95}">
      <dsp:nvSpPr>
        <dsp:cNvPr id="0" name=""/>
        <dsp:cNvSpPr/>
      </dsp:nvSpPr>
      <dsp:spPr>
        <a:xfrm>
          <a:off x="875213" y="3834181"/>
          <a:ext cx="2623385" cy="139295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endParaRPr lang="ru-RU" sz="3600" kern="1200"/>
        </a:p>
      </dsp:txBody>
      <dsp:txXfrm>
        <a:off x="943211" y="3902179"/>
        <a:ext cx="2487389" cy="1256958"/>
      </dsp:txXfrm>
    </dsp:sp>
    <dsp:sp modelId="{80F48490-6624-4664-A6AF-092D117F6A81}">
      <dsp:nvSpPr>
        <dsp:cNvPr id="0" name=""/>
        <dsp:cNvSpPr/>
      </dsp:nvSpPr>
      <dsp:spPr>
        <a:xfrm rot="11880000">
          <a:off x="2400151" y="2475634"/>
          <a:ext cx="294828" cy="0"/>
        </a:xfrm>
        <a:custGeom>
          <a:avLst/>
          <a:gdLst/>
          <a:ahLst/>
          <a:cxnLst/>
          <a:rect l="0" t="0" r="0" b="0"/>
          <a:pathLst>
            <a:path>
              <a:moveTo>
                <a:pt x="0" y="0"/>
              </a:moveTo>
              <a:lnTo>
                <a:pt x="294828"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4249A4-9434-42AD-816E-4FB044DBC46B}">
      <dsp:nvSpPr>
        <dsp:cNvPr id="0" name=""/>
        <dsp:cNvSpPr/>
      </dsp:nvSpPr>
      <dsp:spPr>
        <a:xfrm>
          <a:off x="388242" y="1383596"/>
          <a:ext cx="2019123" cy="143691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endParaRPr lang="ru-RU" sz="3600" kern="1200"/>
        </a:p>
      </dsp:txBody>
      <dsp:txXfrm>
        <a:off x="458386" y="1453740"/>
        <a:ext cx="1878835" cy="12966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E9197D-047C-4199-9421-DBC315A30B67}">
      <dsp:nvSpPr>
        <dsp:cNvPr id="0" name=""/>
        <dsp:cNvSpPr/>
      </dsp:nvSpPr>
      <dsp:spPr>
        <a:xfrm>
          <a:off x="2618673" y="2945673"/>
          <a:ext cx="734297" cy="1027456"/>
        </a:xfrm>
        <a:custGeom>
          <a:avLst/>
          <a:gdLst/>
          <a:ahLst/>
          <a:cxnLst/>
          <a:rect l="0" t="0" r="0" b="0"/>
          <a:pathLst>
            <a:path>
              <a:moveTo>
                <a:pt x="0" y="0"/>
              </a:moveTo>
              <a:lnTo>
                <a:pt x="367148" y="0"/>
              </a:lnTo>
              <a:lnTo>
                <a:pt x="367148" y="1027456"/>
              </a:lnTo>
              <a:lnTo>
                <a:pt x="734297" y="102745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2954249" y="3427829"/>
        <a:ext cx="63143" cy="63143"/>
      </dsp:txXfrm>
    </dsp:sp>
    <dsp:sp modelId="{8C61EF72-630B-4F50-A09F-AB5CDA8A10D2}">
      <dsp:nvSpPr>
        <dsp:cNvPr id="0" name=""/>
        <dsp:cNvSpPr/>
      </dsp:nvSpPr>
      <dsp:spPr>
        <a:xfrm>
          <a:off x="2618673" y="1854189"/>
          <a:ext cx="734297" cy="1091483"/>
        </a:xfrm>
        <a:custGeom>
          <a:avLst/>
          <a:gdLst/>
          <a:ahLst/>
          <a:cxnLst/>
          <a:rect l="0" t="0" r="0" b="0"/>
          <a:pathLst>
            <a:path>
              <a:moveTo>
                <a:pt x="0" y="1091483"/>
              </a:moveTo>
              <a:lnTo>
                <a:pt x="367148" y="1091483"/>
              </a:lnTo>
              <a:lnTo>
                <a:pt x="367148" y="0"/>
              </a:lnTo>
              <a:lnTo>
                <a:pt x="734297" y="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a:off x="2952934" y="2367044"/>
        <a:ext cx="65774" cy="65774"/>
      </dsp:txXfrm>
    </dsp:sp>
    <dsp:sp modelId="{176C8701-3D24-4210-A99C-F1D427BDA432}">
      <dsp:nvSpPr>
        <dsp:cNvPr id="0" name=""/>
        <dsp:cNvSpPr/>
      </dsp:nvSpPr>
      <dsp:spPr>
        <a:xfrm rot="16200000">
          <a:off x="-886678" y="2385995"/>
          <a:ext cx="5891347" cy="111935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kern="1200" dirty="0" smtClean="0"/>
            <a:t>Some features of the style in the text are:</a:t>
          </a:r>
          <a:endParaRPr lang="ru-RU" sz="4000" kern="1200" dirty="0"/>
        </a:p>
      </dsp:txBody>
      <dsp:txXfrm>
        <a:off x="-886678" y="2385995"/>
        <a:ext cx="5891347" cy="1119355"/>
      </dsp:txXfrm>
    </dsp:sp>
    <dsp:sp modelId="{9BADD20C-5FCA-4E6B-BE30-3E3FEF44EFA8}">
      <dsp:nvSpPr>
        <dsp:cNvPr id="0" name=""/>
        <dsp:cNvSpPr/>
      </dsp:nvSpPr>
      <dsp:spPr>
        <a:xfrm>
          <a:off x="3352970" y="966652"/>
          <a:ext cx="4772125" cy="177507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t>- use of quotations and references;</a:t>
          </a:r>
          <a:endParaRPr lang="ru-RU" sz="3200" kern="1200" dirty="0"/>
        </a:p>
      </dsp:txBody>
      <dsp:txXfrm>
        <a:off x="3352970" y="966652"/>
        <a:ext cx="4772125" cy="1775074"/>
      </dsp:txXfrm>
    </dsp:sp>
    <dsp:sp modelId="{97CAAA2B-5B3D-4235-8105-73EEAC76A657}">
      <dsp:nvSpPr>
        <dsp:cNvPr id="0" name=""/>
        <dsp:cNvSpPr/>
      </dsp:nvSpPr>
      <dsp:spPr>
        <a:xfrm>
          <a:off x="3352970" y="3021565"/>
          <a:ext cx="4850512" cy="190312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kern="1200" dirty="0" smtClean="0"/>
            <a:t>- use of foot-notes helps to preserve the logical coherence of ideas.</a:t>
          </a:r>
          <a:endParaRPr lang="ru-RU" sz="3200" kern="1200" dirty="0"/>
        </a:p>
      </dsp:txBody>
      <dsp:txXfrm>
        <a:off x="3352970" y="3021565"/>
        <a:ext cx="4850512" cy="190312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2F02EB-E009-4E15-8861-72707D0D5FC5}">
      <dsp:nvSpPr>
        <dsp:cNvPr id="0" name=""/>
        <dsp:cNvSpPr/>
      </dsp:nvSpPr>
      <dsp:spPr>
        <a:xfrm rot="16200000">
          <a:off x="-507187" y="511892"/>
          <a:ext cx="5550505" cy="4526719"/>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11832" bIns="0" numCol="1" spcCol="1270" anchor="ctr" anchorCtr="0">
          <a:noAutofit/>
        </a:bodyPr>
        <a:lstStyle/>
        <a:p>
          <a:pPr lvl="0" algn="ctr" defTabSz="1466850">
            <a:lnSpc>
              <a:spcPct val="90000"/>
            </a:lnSpc>
            <a:spcBef>
              <a:spcPct val="0"/>
            </a:spcBef>
            <a:spcAft>
              <a:spcPct val="35000"/>
            </a:spcAft>
          </a:pPr>
          <a:r>
            <a:rPr lang="en-US" sz="3300" b="1" kern="1200" dirty="0" smtClean="0"/>
            <a:t>Humanities</a:t>
          </a:r>
        </a:p>
        <a:p>
          <a:pPr lvl="0" algn="ctr" defTabSz="1466850">
            <a:lnSpc>
              <a:spcPct val="90000"/>
            </a:lnSpc>
            <a:spcBef>
              <a:spcPct val="0"/>
            </a:spcBef>
            <a:spcAft>
              <a:spcPct val="35000"/>
            </a:spcAft>
          </a:pPr>
          <a:r>
            <a:rPr lang="en-US" sz="3300" kern="1200" dirty="0" smtClean="0"/>
            <a:t>in comparison with </a:t>
          </a:r>
          <a:r>
            <a:rPr lang="en-US" sz="3300" b="1" kern="1200" dirty="0" smtClean="0"/>
            <a:t>"exact" sciences</a:t>
          </a:r>
          <a:r>
            <a:rPr lang="en-US" sz="3300" kern="1200" dirty="0" smtClean="0"/>
            <a:t> employ more emotionally colored words, fewer passive constructions.</a:t>
          </a:r>
          <a:endParaRPr lang="ru-RU" sz="3300" kern="1200" dirty="0"/>
        </a:p>
      </dsp:txBody>
      <dsp:txXfrm rot="5400000">
        <a:off x="4706" y="1110100"/>
        <a:ext cx="4526719" cy="3330303"/>
      </dsp:txXfrm>
    </dsp:sp>
    <dsp:sp modelId="{31BC16C8-92C9-4480-8AFE-884EEC12EE31}">
      <dsp:nvSpPr>
        <dsp:cNvPr id="0" name=""/>
        <dsp:cNvSpPr/>
      </dsp:nvSpPr>
      <dsp:spPr>
        <a:xfrm rot="16200000">
          <a:off x="4359036" y="511892"/>
          <a:ext cx="5550505" cy="4526719"/>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11832" bIns="0" numCol="1" spcCol="1270" anchor="t" anchorCtr="0">
          <a:noAutofit/>
        </a:bodyPr>
        <a:lstStyle/>
        <a:p>
          <a:pPr lvl="0" algn="l" defTabSz="1466850">
            <a:lnSpc>
              <a:spcPct val="90000"/>
            </a:lnSpc>
            <a:spcBef>
              <a:spcPct val="0"/>
            </a:spcBef>
            <a:spcAft>
              <a:spcPct val="35000"/>
            </a:spcAft>
          </a:pPr>
          <a:r>
            <a:rPr lang="en-US" sz="3300" b="1" kern="1200" dirty="0" smtClean="0"/>
            <a:t>Scientific popular style</a:t>
          </a:r>
          <a:r>
            <a:rPr lang="en-US" sz="3300" kern="1200" dirty="0" smtClean="0"/>
            <a:t> has the following peculiarities: </a:t>
          </a:r>
          <a:endParaRPr lang="ru-RU" sz="3300" kern="1200" dirty="0"/>
        </a:p>
        <a:p>
          <a:pPr marL="228600" lvl="1" indent="-228600" algn="l" defTabSz="1155700">
            <a:lnSpc>
              <a:spcPct val="90000"/>
            </a:lnSpc>
            <a:spcBef>
              <a:spcPct val="0"/>
            </a:spcBef>
            <a:spcAft>
              <a:spcPct val="15000"/>
            </a:spcAft>
            <a:buChar char="••"/>
          </a:pPr>
          <a:r>
            <a:rPr lang="en-US" sz="2600" kern="1200" dirty="0" smtClean="0"/>
            <a:t>emotive words,</a:t>
          </a:r>
          <a:endParaRPr lang="ru-RU" sz="2600" kern="1200" dirty="0"/>
        </a:p>
        <a:p>
          <a:pPr marL="228600" lvl="1" indent="-228600" algn="l" defTabSz="1155700">
            <a:lnSpc>
              <a:spcPct val="90000"/>
            </a:lnSpc>
            <a:spcBef>
              <a:spcPct val="0"/>
            </a:spcBef>
            <a:spcAft>
              <a:spcPct val="15000"/>
            </a:spcAft>
            <a:buChar char="••"/>
          </a:pPr>
          <a:r>
            <a:rPr lang="en-US" sz="2600" kern="1200" dirty="0" smtClean="0"/>
            <a:t>elements of colloquial style</a:t>
          </a:r>
          <a:endParaRPr lang="ru-RU" sz="2600" kern="1200" dirty="0"/>
        </a:p>
      </dsp:txBody>
      <dsp:txXfrm rot="5400000">
        <a:off x="4870929" y="1110100"/>
        <a:ext cx="4526719" cy="333030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D32BC2-FDC5-41D4-AE0F-6540EE55DD0B}"/>
              </a:ext>
            </a:extLst>
          </p:cNvPr>
          <p:cNvSpPr>
            <a:spLocks noGrp="1"/>
          </p:cNvSpPr>
          <p:nvPr>
            <p:ph type="ctrTitle"/>
          </p:nvPr>
        </p:nvSpPr>
        <p:spPr>
          <a:xfrm>
            <a:off x="407963" y="2873135"/>
            <a:ext cx="9608234" cy="1646302"/>
          </a:xfrm>
        </p:spPr>
        <p:txBody>
          <a:bodyPr/>
          <a:lstStyle/>
          <a:p>
            <a:pPr algn="ctr"/>
            <a:r>
              <a:rPr lang="en-US" b="1" u="sng" dirty="0">
                <a:latin typeface="Times New Roman" panose="02020603050405020304" pitchFamily="18" charset="0"/>
                <a:cs typeface="Times New Roman" panose="02020603050405020304" pitchFamily="18" charset="0"/>
              </a:rPr>
              <a:t>STYLISTIC FEATURES OF THE ENGLISH FUNCTIONAL STYLES</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0837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C31319D-E560-49C0-9980-620A0811536F}"/>
              </a:ext>
            </a:extLst>
          </p:cNvPr>
          <p:cNvSpPr>
            <a:spLocks noGrp="1"/>
          </p:cNvSpPr>
          <p:nvPr>
            <p:ph idx="1"/>
          </p:nvPr>
        </p:nvSpPr>
        <p:spPr>
          <a:xfrm>
            <a:off x="410047" y="604910"/>
            <a:ext cx="9141915" cy="5936567"/>
          </a:xfrm>
        </p:spPr>
        <p:txBody>
          <a:bodyPr>
            <a:normAutofit fontScale="92500"/>
          </a:bodyPr>
          <a:lstStyle/>
          <a:p>
            <a:pPr marL="0" indent="0" algn="just">
              <a:buNone/>
            </a:pPr>
            <a:r>
              <a:rPr lang="en-US" sz="2200" dirty="0">
                <a:solidFill>
                  <a:schemeClr val="tx1"/>
                </a:solidFill>
                <a:latin typeface="Times New Roman" panose="02020603050405020304" pitchFamily="18" charset="0"/>
                <a:cs typeface="Times New Roman" panose="02020603050405020304" pitchFamily="18" charset="0"/>
              </a:rPr>
              <a:t>The </a:t>
            </a:r>
            <a:r>
              <a:rPr lang="en-US" sz="2200" b="1" dirty="0">
                <a:solidFill>
                  <a:schemeClr val="tx1"/>
                </a:solidFill>
                <a:latin typeface="Times New Roman" panose="02020603050405020304" pitchFamily="18" charset="0"/>
                <a:cs typeface="Times New Roman" panose="02020603050405020304" pitchFamily="18" charset="0"/>
              </a:rPr>
              <a:t>oratorical style</a:t>
            </a:r>
            <a:r>
              <a:rPr lang="en-US" sz="2200" dirty="0">
                <a:solidFill>
                  <a:schemeClr val="tx1"/>
                </a:solidFill>
                <a:latin typeface="Times New Roman" panose="02020603050405020304" pitchFamily="18" charset="0"/>
                <a:cs typeface="Times New Roman" panose="02020603050405020304" pitchFamily="18" charset="0"/>
              </a:rPr>
              <a:t> is the oral subdivision of the </a:t>
            </a:r>
            <a:r>
              <a:rPr lang="en-US" sz="2200" dirty="0" err="1">
                <a:solidFill>
                  <a:schemeClr val="tx1"/>
                </a:solidFill>
                <a:latin typeface="Times New Roman" panose="02020603050405020304" pitchFamily="18" charset="0"/>
                <a:cs typeface="Times New Roman" panose="02020603050405020304" pitchFamily="18" charset="0"/>
              </a:rPr>
              <a:t>publicistic</a:t>
            </a:r>
            <a:r>
              <a:rPr lang="en-US" sz="2200" dirty="0">
                <a:solidFill>
                  <a:schemeClr val="tx1"/>
                </a:solidFill>
                <a:latin typeface="Times New Roman" panose="02020603050405020304" pitchFamily="18" charset="0"/>
                <a:cs typeface="Times New Roman" panose="02020603050405020304" pitchFamily="18" charset="0"/>
              </a:rPr>
              <a:t> style.  Direct contact with the listeners permits a combination of the syntactical, lexical and phonetic peculiarities of both the written and spoken varieties of language.  The typical features of this style are: direct address to the audience; sometimes contractions; the use of colloquial words. </a:t>
            </a:r>
          </a:p>
          <a:p>
            <a:pPr marL="0" indent="0" algn="just">
              <a:buNone/>
            </a:pPr>
            <a:r>
              <a:rPr lang="en-US" sz="2200" dirty="0">
                <a:solidFill>
                  <a:schemeClr val="tx1"/>
                </a:solidFill>
                <a:latin typeface="Times New Roman" panose="02020603050405020304" pitchFamily="18" charset="0"/>
                <a:cs typeface="Times New Roman" panose="02020603050405020304" pitchFamily="18" charset="0"/>
              </a:rPr>
              <a:t>The </a:t>
            </a:r>
            <a:r>
              <a:rPr lang="en-US" sz="2200" b="1" dirty="0">
                <a:solidFill>
                  <a:schemeClr val="tx1"/>
                </a:solidFill>
                <a:latin typeface="Times New Roman" panose="02020603050405020304" pitchFamily="18" charset="0"/>
                <a:cs typeface="Times New Roman" panose="02020603050405020304" pitchFamily="18" charset="0"/>
              </a:rPr>
              <a:t>essay</a:t>
            </a:r>
            <a:r>
              <a:rPr lang="en-US" sz="2200" dirty="0">
                <a:solidFill>
                  <a:schemeClr val="tx1"/>
                </a:solidFill>
                <a:latin typeface="Times New Roman" panose="02020603050405020304" pitchFamily="18" charset="0"/>
                <a:cs typeface="Times New Roman" panose="02020603050405020304" pitchFamily="18" charset="0"/>
              </a:rPr>
              <a:t> is rather a series of personal and witty comments than a finished argument or a conclusive examination of the matter.  The most characteristic language features of the essay are: brevity of expression; the use of the first person singular; a rather expanded use of connectives; the abundant use of emotive words; the use of similes and sustained metaphors.  </a:t>
            </a:r>
            <a:endParaRPr lang="ru-RU" sz="22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200" b="1" dirty="0">
                <a:solidFill>
                  <a:schemeClr val="tx1"/>
                </a:solidFill>
                <a:latin typeface="Times New Roman" panose="02020603050405020304" pitchFamily="18" charset="0"/>
                <a:cs typeface="Times New Roman" panose="02020603050405020304" pitchFamily="18" charset="0"/>
              </a:rPr>
              <a:t>Literary reviews</a:t>
            </a:r>
            <a:r>
              <a:rPr lang="en-US" sz="2200" dirty="0">
                <a:solidFill>
                  <a:schemeClr val="tx1"/>
                </a:solidFill>
                <a:latin typeface="Times New Roman" panose="02020603050405020304" pitchFamily="18" charset="0"/>
                <a:cs typeface="Times New Roman" panose="02020603050405020304" pitchFamily="18" charset="0"/>
              </a:rPr>
              <a:t> stand closer to essays both by their content and by their linguistic form. More abstract words of logical meaning are used in them, they more often resort to emotional language and less frequently to traditional set expressions.</a:t>
            </a:r>
            <a:endParaRPr lang="ru-RU" sz="22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200" b="1" dirty="0">
                <a:solidFill>
                  <a:schemeClr val="tx1"/>
                </a:solidFill>
                <a:latin typeface="Times New Roman" panose="02020603050405020304" pitchFamily="18" charset="0"/>
                <a:cs typeface="Times New Roman" panose="02020603050405020304" pitchFamily="18" charset="0"/>
              </a:rPr>
              <a:t>Articles. </a:t>
            </a:r>
            <a:r>
              <a:rPr lang="en-US" sz="2200" dirty="0">
                <a:solidFill>
                  <a:schemeClr val="tx1"/>
                </a:solidFill>
                <a:latin typeface="Times New Roman" panose="02020603050405020304" pitchFamily="18" charset="0"/>
                <a:cs typeface="Times New Roman" panose="02020603050405020304" pitchFamily="18" charset="0"/>
              </a:rPr>
              <a:t>Irrespective of the character of the magazine and the divergence of subject matter – whether it is political, literary, popular-scientific or satirical – all the already mentioned features of the </a:t>
            </a:r>
            <a:r>
              <a:rPr lang="en-US" sz="2200" dirty="0" err="1">
                <a:solidFill>
                  <a:schemeClr val="tx1"/>
                </a:solidFill>
                <a:latin typeface="Times New Roman" panose="02020603050405020304" pitchFamily="18" charset="0"/>
                <a:cs typeface="Times New Roman" panose="02020603050405020304" pitchFamily="18" charset="0"/>
              </a:rPr>
              <a:t>publicistic</a:t>
            </a:r>
            <a:r>
              <a:rPr lang="en-US" sz="2200" dirty="0">
                <a:solidFill>
                  <a:schemeClr val="tx1"/>
                </a:solidFill>
                <a:latin typeface="Times New Roman" panose="02020603050405020304" pitchFamily="18" charset="0"/>
                <a:cs typeface="Times New Roman" panose="02020603050405020304" pitchFamily="18" charset="0"/>
              </a:rPr>
              <a:t> style are to be found in any article. The character of the magazine as well as the subject chosen affects the choice and use of stylistic devices.</a:t>
            </a:r>
            <a:endParaRPr lang="ru-RU" sz="22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714994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3643" y="113211"/>
            <a:ext cx="8596668" cy="1320800"/>
          </a:xfrm>
        </p:spPr>
        <p:txBody>
          <a:bodyPr>
            <a:normAutofit fontScale="90000"/>
          </a:bodyPr>
          <a:lstStyle/>
          <a:p>
            <a:r>
              <a:rPr lang="en-US" b="1" dirty="0"/>
              <a:t>Newspaper Style</a:t>
            </a:r>
            <a:r>
              <a:rPr lang="ru-RU" dirty="0"/>
              <a:t/>
            </a:r>
            <a:br>
              <a:rPr lang="ru-RU" dirty="0"/>
            </a:br>
            <a:r>
              <a:rPr lang="en-US" dirty="0"/>
              <a:t>English newspaper writing dates from the 17</a:t>
            </a:r>
            <a:r>
              <a:rPr lang="en-US" baseline="30000" dirty="0"/>
              <a:t>th</a:t>
            </a:r>
            <a:r>
              <a:rPr lang="en-US" dirty="0"/>
              <a:t> century.  The first of any regular English newspapers was the Weekly News which first appeared in May, 1622. The early English newspaper was principally a vehicle of information.  Commentary found its way into the newspapers later.  But as far back as the middle of the 18</a:t>
            </a:r>
            <a:r>
              <a:rPr lang="en-US" baseline="30000" dirty="0"/>
              <a:t>th</a:t>
            </a:r>
            <a:r>
              <a:rPr lang="en-US" dirty="0"/>
              <a:t> century the British newspaper was very much like what it is today, carrying foreign and domestic news, advertisements, announcements and articles containing comments.</a:t>
            </a:r>
            <a:r>
              <a:rPr lang="ru-RU" dirty="0"/>
              <a:t/>
            </a:r>
            <a:br>
              <a:rPr lang="ru-RU" dirty="0"/>
            </a:br>
            <a:endParaRPr lang="ru-RU" dirty="0"/>
          </a:p>
        </p:txBody>
      </p:sp>
    </p:spTree>
    <p:extLst>
      <p:ext uri="{BB962C8B-B14F-4D97-AF65-F5344CB8AC3E}">
        <p14:creationId xmlns:p14="http://schemas.microsoft.com/office/powerpoint/2010/main" val="3781332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8956" y="256903"/>
            <a:ext cx="9577009" cy="1166948"/>
          </a:xfrm>
        </p:spPr>
        <p:txBody>
          <a:bodyPr>
            <a:normAutofit fontScale="90000"/>
          </a:bodyPr>
          <a:lstStyle/>
          <a:p>
            <a:r>
              <a:rPr lang="en-US" dirty="0"/>
              <a:t>Information in the English newspaper is conveyed through the medium of</a:t>
            </a:r>
            <a:r>
              <a:rPr lang="en-US" dirty="0" smtClean="0"/>
              <a:t>:</a:t>
            </a:r>
            <a:endParaRPr lang="ru-RU" dirty="0"/>
          </a:p>
        </p:txBody>
      </p:sp>
      <p:graphicFrame>
        <p:nvGraphicFramePr>
          <p:cNvPr id="3" name="Схема 2"/>
          <p:cNvGraphicFramePr/>
          <p:nvPr>
            <p:extLst>
              <p:ext uri="{D42A27DB-BD31-4B8C-83A1-F6EECF244321}">
                <p14:modId xmlns:p14="http://schemas.microsoft.com/office/powerpoint/2010/main" val="2290168429"/>
              </p:ext>
            </p:extLst>
          </p:nvPr>
        </p:nvGraphicFramePr>
        <p:xfrm>
          <a:off x="1018903" y="1423851"/>
          <a:ext cx="8974183"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672805" y="5064816"/>
            <a:ext cx="4498704" cy="369332"/>
          </a:xfrm>
          <a:prstGeom prst="rect">
            <a:avLst/>
          </a:prstGeom>
          <a:noFill/>
        </p:spPr>
        <p:txBody>
          <a:bodyPr wrap="square" rtlCol="0">
            <a:spAutoFit/>
          </a:bodyPr>
          <a:lstStyle/>
          <a:p>
            <a:pPr lvl="0"/>
            <a:r>
              <a:rPr lang="en-US" dirty="0">
                <a:solidFill>
                  <a:schemeClr val="bg1"/>
                </a:solidFill>
              </a:rPr>
              <a:t>advertisements and announcements.</a:t>
            </a:r>
            <a:endParaRPr lang="ru-RU" dirty="0">
              <a:solidFill>
                <a:schemeClr val="bg1"/>
              </a:solidFill>
            </a:endParaRPr>
          </a:p>
        </p:txBody>
      </p:sp>
      <p:sp>
        <p:nvSpPr>
          <p:cNvPr id="6" name="TextBox 5"/>
          <p:cNvSpPr txBox="1"/>
          <p:nvPr/>
        </p:nvSpPr>
        <p:spPr>
          <a:xfrm>
            <a:off x="1606731" y="5565150"/>
            <a:ext cx="7067006" cy="584775"/>
          </a:xfrm>
          <a:prstGeom prst="rect">
            <a:avLst/>
          </a:prstGeom>
          <a:noFill/>
        </p:spPr>
        <p:txBody>
          <a:bodyPr wrap="square" rtlCol="0">
            <a:spAutoFit/>
          </a:bodyPr>
          <a:lstStyle/>
          <a:p>
            <a:pPr lvl="0"/>
            <a:r>
              <a:rPr lang="en-US" sz="3200" dirty="0">
                <a:solidFill>
                  <a:schemeClr val="bg1"/>
                </a:solidFill>
              </a:rPr>
              <a:t>advertisements </a:t>
            </a:r>
            <a:r>
              <a:rPr lang="en-US" sz="3200" dirty="0" smtClean="0">
                <a:solidFill>
                  <a:schemeClr val="bg1"/>
                </a:solidFill>
              </a:rPr>
              <a:t>and announcements.</a:t>
            </a:r>
            <a:endParaRPr lang="ru-RU" sz="3200" dirty="0">
              <a:solidFill>
                <a:schemeClr val="bg1"/>
              </a:solidFill>
            </a:endParaRPr>
          </a:p>
        </p:txBody>
      </p:sp>
    </p:spTree>
    <p:extLst>
      <p:ext uri="{BB962C8B-B14F-4D97-AF65-F5344CB8AC3E}">
        <p14:creationId xmlns:p14="http://schemas.microsoft.com/office/powerpoint/2010/main" val="4204615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3516963790"/>
              </p:ext>
            </p:extLst>
          </p:nvPr>
        </p:nvGraphicFramePr>
        <p:xfrm>
          <a:off x="190136" y="340843"/>
          <a:ext cx="10090331" cy="6347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Стрелка вправо 3"/>
          <p:cNvSpPr/>
          <p:nvPr/>
        </p:nvSpPr>
        <p:spPr>
          <a:xfrm>
            <a:off x="6727371" y="3252651"/>
            <a:ext cx="548640" cy="4441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947495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75063"/>
          </a:xfrm>
        </p:spPr>
        <p:txBody>
          <a:bodyPr/>
          <a:lstStyle/>
          <a:p>
            <a:r>
              <a:rPr lang="en-US" b="1" dirty="0"/>
              <a:t>Advertisements and announcements. </a:t>
            </a:r>
            <a:endParaRPr lang="ru-RU" dirty="0"/>
          </a:p>
        </p:txBody>
      </p:sp>
      <p:sp>
        <p:nvSpPr>
          <p:cNvPr id="3" name="Выноска со стрелкой вверх 2"/>
          <p:cNvSpPr/>
          <p:nvPr/>
        </p:nvSpPr>
        <p:spPr>
          <a:xfrm>
            <a:off x="677334" y="1384663"/>
            <a:ext cx="6755432" cy="4898571"/>
          </a:xfrm>
          <a:prstGeom prst="upArrowCallout">
            <a:avLst>
              <a:gd name="adj1" fmla="val 12200"/>
              <a:gd name="adj2" fmla="val 19667"/>
              <a:gd name="adj3" fmla="val 11933"/>
              <a:gd name="adj4" fmla="val 831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function of advertisements and announcements is to inform the reader</a:t>
            </a:r>
            <a:r>
              <a:rPr lang="en-US" dirty="0" smtClean="0"/>
              <a:t>. </a:t>
            </a:r>
          </a:p>
          <a:p>
            <a:pPr algn="ctr"/>
            <a:r>
              <a:rPr lang="en-US" dirty="0"/>
              <a:t>The newspaper also seeks to influence public opinion on political and other matters.  Elements of appraisal may be observed in the very selection and way of presentation of news, in the use of specific vocabulary, casting some doubt on the facts recorded, and syntactical constructions indicating a lack of assurance of the reporter or his desire to avoid responsibility.  The principle vehicle of interpretation and appraisal is the newspaper article and the editorial in particular.  </a:t>
            </a:r>
            <a:endParaRPr lang="ru-RU" dirty="0"/>
          </a:p>
          <a:p>
            <a:pPr algn="ctr"/>
            <a:endParaRPr lang="ru-RU" dirty="0"/>
          </a:p>
        </p:txBody>
      </p:sp>
      <p:sp>
        <p:nvSpPr>
          <p:cNvPr id="4" name="Стрелка вправо 3"/>
          <p:cNvSpPr/>
          <p:nvPr/>
        </p:nvSpPr>
        <p:spPr>
          <a:xfrm>
            <a:off x="8739051" y="862149"/>
            <a:ext cx="534951" cy="2873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9006526" y="862149"/>
            <a:ext cx="470263" cy="9666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ятиугольник 5"/>
          <p:cNvSpPr/>
          <p:nvPr/>
        </p:nvSpPr>
        <p:spPr>
          <a:xfrm>
            <a:off x="8268788" y="1828801"/>
            <a:ext cx="1881051" cy="60089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classified</a:t>
            </a:r>
            <a:endParaRPr lang="ru-RU" dirty="0"/>
          </a:p>
        </p:txBody>
      </p:sp>
      <p:sp>
        <p:nvSpPr>
          <p:cNvPr id="7" name="Пятиугольник 6"/>
          <p:cNvSpPr/>
          <p:nvPr/>
        </p:nvSpPr>
        <p:spPr>
          <a:xfrm>
            <a:off x="8268787" y="2756265"/>
            <a:ext cx="1881051" cy="64008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non-classified</a:t>
            </a:r>
            <a:endParaRPr lang="ru-RU" dirty="0"/>
          </a:p>
        </p:txBody>
      </p:sp>
    </p:spTree>
    <p:extLst>
      <p:ext uri="{BB962C8B-B14F-4D97-AF65-F5344CB8AC3E}">
        <p14:creationId xmlns:p14="http://schemas.microsoft.com/office/powerpoint/2010/main" val="1462591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817" y="1"/>
            <a:ext cx="9836331" cy="2063930"/>
          </a:xfrm>
        </p:spPr>
        <p:txBody>
          <a:bodyPr>
            <a:normAutofit fontScale="90000"/>
          </a:bodyPr>
          <a:lstStyle/>
          <a:p>
            <a:r>
              <a:rPr lang="en-US" b="1" dirty="0"/>
              <a:t>Editorial</a:t>
            </a:r>
            <a:r>
              <a:rPr lang="en-US" dirty="0"/>
              <a:t> is a leading article which is characterized by a subjective handling of facts.  This purpose defines the choice of language elements which are mostly emotionally colored.</a:t>
            </a:r>
            <a:r>
              <a:rPr lang="ru-RU" dirty="0"/>
              <a:t/>
            </a:r>
            <a:br>
              <a:rPr lang="ru-RU" dirty="0"/>
            </a:br>
            <a:endParaRPr lang="ru-RU" dirty="0"/>
          </a:p>
        </p:txBody>
      </p:sp>
      <p:graphicFrame>
        <p:nvGraphicFramePr>
          <p:cNvPr id="4" name="Схема 3"/>
          <p:cNvGraphicFramePr/>
          <p:nvPr>
            <p:extLst>
              <p:ext uri="{D42A27DB-BD31-4B8C-83A1-F6EECF244321}">
                <p14:modId xmlns:p14="http://schemas.microsoft.com/office/powerpoint/2010/main" val="932216484"/>
              </p:ext>
            </p:extLst>
          </p:nvPr>
        </p:nvGraphicFramePr>
        <p:xfrm>
          <a:off x="261256" y="2063931"/>
          <a:ext cx="9653451" cy="45981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007531" y="4532812"/>
            <a:ext cx="1803699" cy="738664"/>
          </a:xfrm>
          <a:prstGeom prst="rect">
            <a:avLst/>
          </a:prstGeom>
          <a:noFill/>
        </p:spPr>
        <p:txBody>
          <a:bodyPr wrap="none" rtlCol="0">
            <a:spAutoFit/>
          </a:bodyPr>
          <a:lstStyle/>
          <a:p>
            <a:pPr lvl="0"/>
            <a:r>
              <a:rPr lang="en-US" sz="2400" dirty="0">
                <a:solidFill>
                  <a:schemeClr val="bg1"/>
                </a:solidFill>
              </a:rPr>
              <a:t>neologisms.</a:t>
            </a:r>
            <a:endParaRPr lang="ru-RU" sz="2400" dirty="0">
              <a:solidFill>
                <a:schemeClr val="bg1"/>
              </a:solidFill>
            </a:endParaRPr>
          </a:p>
          <a:p>
            <a:endParaRPr lang="ru-RU" dirty="0"/>
          </a:p>
        </p:txBody>
      </p:sp>
    </p:spTree>
    <p:extLst>
      <p:ext uri="{BB962C8B-B14F-4D97-AF65-F5344CB8AC3E}">
        <p14:creationId xmlns:p14="http://schemas.microsoft.com/office/powerpoint/2010/main" val="2651221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35874"/>
          </a:xfrm>
        </p:spPr>
        <p:txBody>
          <a:bodyPr/>
          <a:lstStyle/>
          <a:p>
            <a:r>
              <a:rPr lang="en-US" b="1" dirty="0"/>
              <a:t>The Style of Official Documents.</a:t>
            </a:r>
            <a:endParaRPr lang="ru-RU" dirty="0"/>
          </a:p>
        </p:txBody>
      </p:sp>
      <p:sp>
        <p:nvSpPr>
          <p:cNvPr id="4" name="Стрелка вниз 3"/>
          <p:cNvSpPr/>
          <p:nvPr/>
        </p:nvSpPr>
        <p:spPr>
          <a:xfrm>
            <a:off x="4023360" y="1332411"/>
            <a:ext cx="979714" cy="8098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кругленный прямоугольник 4"/>
          <p:cNvSpPr/>
          <p:nvPr/>
        </p:nvSpPr>
        <p:spPr>
          <a:xfrm>
            <a:off x="1306286" y="2142309"/>
            <a:ext cx="6348548" cy="10094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This FS is not homogeneous and is represented by the following substyles or variants:</a:t>
            </a:r>
            <a:endParaRPr lang="ru-RU" dirty="0"/>
          </a:p>
          <a:p>
            <a:pPr algn="ctr"/>
            <a:endParaRPr lang="ru-RU" dirty="0"/>
          </a:p>
        </p:txBody>
      </p:sp>
      <p:sp>
        <p:nvSpPr>
          <p:cNvPr id="6" name="TextBox 5"/>
          <p:cNvSpPr txBox="1"/>
          <p:nvPr/>
        </p:nvSpPr>
        <p:spPr>
          <a:xfrm>
            <a:off x="1802674" y="2782389"/>
            <a:ext cx="45719" cy="369332"/>
          </a:xfrm>
          <a:prstGeom prst="rect">
            <a:avLst/>
          </a:prstGeom>
          <a:noFill/>
        </p:spPr>
        <p:txBody>
          <a:bodyPr wrap="square" rtlCol="0">
            <a:spAutoFit/>
          </a:bodyPr>
          <a:lstStyle/>
          <a:p>
            <a:endParaRPr lang="ru-RU" dirty="0"/>
          </a:p>
        </p:txBody>
      </p:sp>
      <p:cxnSp>
        <p:nvCxnSpPr>
          <p:cNvPr id="8" name="Прямая со стрелкой 7"/>
          <p:cNvCxnSpPr/>
          <p:nvPr/>
        </p:nvCxnSpPr>
        <p:spPr>
          <a:xfrm>
            <a:off x="2351314" y="3151721"/>
            <a:ext cx="13063" cy="22432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Штриховая стрелка вправо 8"/>
          <p:cNvSpPr/>
          <p:nvPr/>
        </p:nvSpPr>
        <p:spPr>
          <a:xfrm>
            <a:off x="2351314" y="3396343"/>
            <a:ext cx="796834" cy="32657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ятиугольник 9"/>
          <p:cNvSpPr/>
          <p:nvPr/>
        </p:nvSpPr>
        <p:spPr>
          <a:xfrm>
            <a:off x="3148148" y="3278777"/>
            <a:ext cx="4506686" cy="44413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the language of business documents</a:t>
            </a:r>
            <a:r>
              <a:rPr lang="en-US" dirty="0" smtClean="0"/>
              <a:t>;</a:t>
            </a:r>
            <a:endParaRPr lang="ru-RU" dirty="0"/>
          </a:p>
        </p:txBody>
      </p:sp>
      <p:sp>
        <p:nvSpPr>
          <p:cNvPr id="11" name="Штриховая стрелка вправо 10"/>
          <p:cNvSpPr/>
          <p:nvPr/>
        </p:nvSpPr>
        <p:spPr>
          <a:xfrm>
            <a:off x="2351314" y="3997847"/>
            <a:ext cx="783771" cy="32657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Пятиугольник 11"/>
          <p:cNvSpPr/>
          <p:nvPr/>
        </p:nvSpPr>
        <p:spPr>
          <a:xfrm>
            <a:off x="3135085" y="3961362"/>
            <a:ext cx="4519749" cy="41086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the language of legal documents</a:t>
            </a:r>
            <a:r>
              <a:rPr lang="en-US" dirty="0" smtClean="0"/>
              <a:t>;</a:t>
            </a:r>
            <a:endParaRPr lang="ru-RU" dirty="0"/>
          </a:p>
        </p:txBody>
      </p:sp>
      <p:sp>
        <p:nvSpPr>
          <p:cNvPr id="13" name="Штриховая стрелка вправо 12"/>
          <p:cNvSpPr/>
          <p:nvPr/>
        </p:nvSpPr>
        <p:spPr>
          <a:xfrm>
            <a:off x="2364377" y="4631392"/>
            <a:ext cx="783771" cy="352697"/>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ятиугольник 13"/>
          <p:cNvSpPr/>
          <p:nvPr/>
        </p:nvSpPr>
        <p:spPr>
          <a:xfrm>
            <a:off x="3135085" y="4593990"/>
            <a:ext cx="4519749" cy="44413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the language of diplomacy</a:t>
            </a:r>
            <a:r>
              <a:rPr lang="en-US" dirty="0" smtClean="0"/>
              <a:t>;</a:t>
            </a:r>
            <a:endParaRPr lang="ru-RU" dirty="0"/>
          </a:p>
        </p:txBody>
      </p:sp>
      <p:sp>
        <p:nvSpPr>
          <p:cNvPr id="15" name="Штриховая стрелка вправо 14"/>
          <p:cNvSpPr/>
          <p:nvPr/>
        </p:nvSpPr>
        <p:spPr>
          <a:xfrm>
            <a:off x="2351314" y="5212080"/>
            <a:ext cx="783771" cy="37882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Пятиугольник 15"/>
          <p:cNvSpPr/>
          <p:nvPr/>
        </p:nvSpPr>
        <p:spPr>
          <a:xfrm>
            <a:off x="3148149" y="5212080"/>
            <a:ext cx="4506686" cy="452404"/>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t>the language of military documents</a:t>
            </a:r>
            <a:r>
              <a:rPr lang="en-US" dirty="0" smtClean="0"/>
              <a:t>.</a:t>
            </a:r>
            <a:endParaRPr lang="ru-RU" dirty="0"/>
          </a:p>
        </p:txBody>
      </p:sp>
      <p:sp>
        <p:nvSpPr>
          <p:cNvPr id="17" name="TextBox 16"/>
          <p:cNvSpPr txBox="1"/>
          <p:nvPr/>
        </p:nvSpPr>
        <p:spPr>
          <a:xfrm>
            <a:off x="3265714" y="3455127"/>
            <a:ext cx="45719" cy="369332"/>
          </a:xfrm>
          <a:prstGeom prst="rect">
            <a:avLst/>
          </a:prstGeom>
          <a:noFill/>
        </p:spPr>
        <p:txBody>
          <a:bodyPr wrap="square" rtlCol="0">
            <a:spAutoFit/>
          </a:bodyPr>
          <a:lstStyle/>
          <a:p>
            <a:endParaRPr lang="ru-RU" dirty="0"/>
          </a:p>
        </p:txBody>
      </p:sp>
    </p:spTree>
    <p:extLst>
      <p:ext uri="{BB962C8B-B14F-4D97-AF65-F5344CB8AC3E}">
        <p14:creationId xmlns:p14="http://schemas.microsoft.com/office/powerpoint/2010/main" val="5049673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Выноска со стрелкой вниз 2"/>
          <p:cNvSpPr/>
          <p:nvPr/>
        </p:nvSpPr>
        <p:spPr>
          <a:xfrm>
            <a:off x="677333" y="248193"/>
            <a:ext cx="9028369" cy="3017521"/>
          </a:xfrm>
          <a:prstGeom prst="downArrowCallout">
            <a:avLst>
              <a:gd name="adj1" fmla="val 10271"/>
              <a:gd name="adj2" fmla="val 16085"/>
              <a:gd name="adj3" fmla="val 14147"/>
              <a:gd name="adj4" fmla="val 8086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main aim of this type of communication is to state the conditions binding two parties and to reach agreement between two contracting parties. The most general function of the style of official documents predetermines the peculiarities of the style. The most striking feature is a special system of clichés, terms and set expressions by which each substyle can be easily recognized.  Thus in finance we find terms like </a:t>
            </a:r>
            <a:r>
              <a:rPr lang="en-US" i="1" dirty="0"/>
              <a:t>extra revenue, liability</a:t>
            </a:r>
            <a:r>
              <a:rPr lang="en-US" dirty="0"/>
              <a:t>. In diplomacy such phrases as </a:t>
            </a:r>
            <a:r>
              <a:rPr lang="en-US" i="1" dirty="0"/>
              <a:t>high contracting parties, memorandum, to ratify an agreement. </a:t>
            </a:r>
            <a:r>
              <a:rPr lang="en-US" dirty="0"/>
              <a:t>In legal language, for example, such word-combinations as </a:t>
            </a:r>
            <a:r>
              <a:rPr lang="en-US" i="1" dirty="0"/>
              <a:t>to deal with a case, a body of judges</a:t>
            </a:r>
            <a:r>
              <a:rPr lang="en-US" dirty="0"/>
              <a:t> are found.  </a:t>
            </a:r>
            <a:endParaRPr lang="ru-RU" dirty="0"/>
          </a:p>
        </p:txBody>
      </p:sp>
      <p:sp>
        <p:nvSpPr>
          <p:cNvPr id="4" name="Скругленный прямоугольник 3"/>
          <p:cNvSpPr/>
          <p:nvPr/>
        </p:nvSpPr>
        <p:spPr>
          <a:xfrm>
            <a:off x="677333" y="3396343"/>
            <a:ext cx="9028369" cy="24558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 </a:t>
            </a:r>
            <a:r>
              <a:rPr lang="en-US" dirty="0"/>
              <a:t>The documents use set expressions inherited from early Victorian period. This vocabulary is conservative. Legal documents contain a large proportion of formal and archaic words used in their dictionary meaning. There is no room here for the realization of any other meaning here. In diplomatic and legal documents many words have Latin and French origin. There are a lot of abbreviations and conventional symbols, as M.P. (Member of Parliament), Ltd (Limited), $. Abbreviations are especially abundant in military documents.   They are used not only as conventional symbols, but also as signs of military code. </a:t>
            </a:r>
            <a:endParaRPr lang="ru-RU" dirty="0"/>
          </a:p>
        </p:txBody>
      </p:sp>
    </p:spTree>
    <p:extLst>
      <p:ext uri="{BB962C8B-B14F-4D97-AF65-F5344CB8AC3E}">
        <p14:creationId xmlns:p14="http://schemas.microsoft.com/office/powerpoint/2010/main" val="4086519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7566"/>
            <a:ext cx="9862457" cy="1972491"/>
          </a:xfrm>
        </p:spPr>
        <p:txBody>
          <a:bodyPr>
            <a:normAutofit fontScale="90000"/>
          </a:bodyPr>
          <a:lstStyle/>
          <a:p>
            <a:r>
              <a:rPr lang="en-US" dirty="0"/>
              <a:t> The most noticeable feature of grammar is the compositional pattern. Every document has its own stereotyped form. The form itself is informative and tells you with what kind of letter we deal with.</a:t>
            </a:r>
            <a:endParaRPr lang="ru-RU" dirty="0"/>
          </a:p>
        </p:txBody>
      </p:sp>
      <p:sp>
        <p:nvSpPr>
          <p:cNvPr id="3" name="Выноска со стрелкой вверх 2"/>
          <p:cNvSpPr/>
          <p:nvPr/>
        </p:nvSpPr>
        <p:spPr>
          <a:xfrm>
            <a:off x="91440" y="2194560"/>
            <a:ext cx="9771017" cy="3788229"/>
          </a:xfrm>
          <a:prstGeom prst="upArrowCallout">
            <a:avLst>
              <a:gd name="adj1" fmla="val 10774"/>
              <a:gd name="adj2" fmla="val 14121"/>
              <a:gd name="adj3" fmla="val 14958"/>
              <a:gd name="adj4" fmla="val 825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Business letters contain: </a:t>
            </a:r>
            <a:r>
              <a:rPr lang="en-US" i="1" dirty="0"/>
              <a:t>heading</a:t>
            </a:r>
            <a:r>
              <a:rPr lang="en-US" dirty="0"/>
              <a:t> </a:t>
            </a:r>
            <a:r>
              <a:rPr lang="en-US" i="1" dirty="0"/>
              <a:t>(name of the company /firm, date, etc.)</a:t>
            </a:r>
            <a:r>
              <a:rPr lang="en-US" dirty="0"/>
              <a:t>, </a:t>
            </a:r>
            <a:r>
              <a:rPr lang="en-US" i="1" dirty="0"/>
              <a:t>addressing</a:t>
            </a:r>
            <a:r>
              <a:rPr lang="en-US" dirty="0"/>
              <a:t>, </a:t>
            </a:r>
            <a:r>
              <a:rPr lang="en-US" i="1" dirty="0"/>
              <a:t>salutation</a:t>
            </a:r>
            <a:r>
              <a:rPr lang="en-US" dirty="0"/>
              <a:t> / </a:t>
            </a:r>
            <a:r>
              <a:rPr lang="en-US" i="1" dirty="0"/>
              <a:t>greeting (Dear Sir/Madam, Dear Mr. Smith)</a:t>
            </a:r>
            <a:r>
              <a:rPr lang="en-US" dirty="0"/>
              <a:t>, </a:t>
            </a:r>
            <a:r>
              <a:rPr lang="en-US" i="1" dirty="0"/>
              <a:t>the opening</a:t>
            </a:r>
            <a:r>
              <a:rPr lang="en-US" dirty="0"/>
              <a:t> </a:t>
            </a:r>
            <a:r>
              <a:rPr lang="en-US" i="1" dirty="0"/>
              <a:t>(I answer to your letter…)</a:t>
            </a:r>
            <a:r>
              <a:rPr lang="en-US" dirty="0"/>
              <a:t>, </a:t>
            </a:r>
            <a:r>
              <a:rPr lang="en-US" i="1" dirty="0"/>
              <a:t>the body</a:t>
            </a:r>
            <a:r>
              <a:rPr lang="en-US" dirty="0"/>
              <a:t>, </a:t>
            </a:r>
            <a:r>
              <a:rPr lang="en-US" i="1" dirty="0"/>
              <a:t>the closing</a:t>
            </a:r>
            <a:r>
              <a:rPr lang="en-US" dirty="0"/>
              <a:t> </a:t>
            </a:r>
            <a:r>
              <a:rPr lang="en-US" i="1" dirty="0"/>
              <a:t>(Thank you…)</a:t>
            </a:r>
            <a:r>
              <a:rPr lang="en-US" dirty="0"/>
              <a:t>, </a:t>
            </a:r>
            <a:r>
              <a:rPr lang="en-US" i="1" dirty="0"/>
              <a:t>complimentary clause</a:t>
            </a:r>
            <a:r>
              <a:rPr lang="en-US" dirty="0"/>
              <a:t> </a:t>
            </a:r>
            <a:r>
              <a:rPr lang="en-US" i="1" dirty="0"/>
              <a:t>(sincerely yours, best regards, best wishes, </a:t>
            </a:r>
            <a:r>
              <a:rPr lang="en-US" i="1" dirty="0" err="1"/>
              <a:t>etc</a:t>
            </a:r>
            <a:r>
              <a:rPr lang="en-US" i="1" dirty="0"/>
              <a:t>)</a:t>
            </a:r>
            <a:r>
              <a:rPr lang="en-US" dirty="0"/>
              <a:t>, </a:t>
            </a:r>
            <a:r>
              <a:rPr lang="en-US" i="1" dirty="0"/>
              <a:t>the signature</a:t>
            </a:r>
            <a:r>
              <a:rPr lang="en-US" dirty="0"/>
              <a:t>. Syntactical features of business letters are - the predominance of extended simple and complex sentences, wide use of participial constructions, homogeneous members</a:t>
            </a:r>
            <a:r>
              <a:rPr lang="en-US" dirty="0" smtClean="0"/>
              <a:t>.</a:t>
            </a:r>
          </a:p>
          <a:p>
            <a:pPr algn="ctr"/>
            <a:r>
              <a:rPr lang="en-US" dirty="0"/>
              <a:t>Morphological peculiarities are passive constructions, they make the letters impersonal. There is a tendency to avoid pronoun reference. Its typical feature is to frame equally important factors and to divide them by members in order to avoid ambiguity of the wrong interpretation</a:t>
            </a:r>
            <a:r>
              <a:rPr lang="en-US" dirty="0" smtClean="0"/>
              <a:t>.</a:t>
            </a:r>
            <a:endParaRPr lang="ru-RU" dirty="0"/>
          </a:p>
        </p:txBody>
      </p:sp>
    </p:spTree>
    <p:extLst>
      <p:ext uri="{BB962C8B-B14F-4D97-AF65-F5344CB8AC3E}">
        <p14:creationId xmlns:p14="http://schemas.microsoft.com/office/powerpoint/2010/main" val="507676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09749"/>
          </a:xfrm>
        </p:spPr>
        <p:txBody>
          <a:bodyPr>
            <a:normAutofit fontScale="90000"/>
          </a:bodyPr>
          <a:lstStyle/>
          <a:p>
            <a:r>
              <a:rPr lang="en-US" b="1" dirty="0"/>
              <a:t>Scientific functional style.</a:t>
            </a:r>
            <a:r>
              <a:rPr lang="ru-RU" dirty="0"/>
              <a:t/>
            </a:r>
            <a:br>
              <a:rPr lang="ru-RU" dirty="0"/>
            </a:br>
            <a:endParaRPr lang="ru-RU" dirty="0"/>
          </a:p>
        </p:txBody>
      </p:sp>
      <p:sp>
        <p:nvSpPr>
          <p:cNvPr id="4" name="Выноска со стрелкой вверх 3"/>
          <p:cNvSpPr/>
          <p:nvPr/>
        </p:nvSpPr>
        <p:spPr>
          <a:xfrm>
            <a:off x="561702" y="1162594"/>
            <a:ext cx="3775167" cy="5421086"/>
          </a:xfrm>
          <a:prstGeom prst="upArrowCallout">
            <a:avLst>
              <a:gd name="adj1" fmla="val 10467"/>
              <a:gd name="adj2" fmla="val 25000"/>
              <a:gd name="adj3" fmla="val 25000"/>
              <a:gd name="adj4" fmla="val 7774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language of science is governed by the aim of the FS of scientific prose, which is to prove a hypothesis, to create new concepts, to disclose the internal laws of existence, development, relations between phenomena, etc. The language means used, therefore, tend to be objective, precise, unemotional, devoid of any individuality; there is a striving for the most generalized form of expression</a:t>
            </a:r>
            <a:r>
              <a:rPr lang="en-US" dirty="0" smtClean="0"/>
              <a:t>.</a:t>
            </a:r>
            <a:endParaRPr lang="ru-RU" dirty="0"/>
          </a:p>
        </p:txBody>
      </p:sp>
      <p:graphicFrame>
        <p:nvGraphicFramePr>
          <p:cNvPr id="5" name="Схема 4"/>
          <p:cNvGraphicFramePr/>
          <p:nvPr>
            <p:extLst>
              <p:ext uri="{D42A27DB-BD31-4B8C-83A1-F6EECF244321}">
                <p14:modId xmlns:p14="http://schemas.microsoft.com/office/powerpoint/2010/main" val="3244071605"/>
              </p:ext>
            </p:extLst>
          </p:nvPr>
        </p:nvGraphicFramePr>
        <p:xfrm>
          <a:off x="4206238" y="1410789"/>
          <a:ext cx="6910253" cy="51728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4663441" y="2739629"/>
            <a:ext cx="2011679" cy="1477328"/>
          </a:xfrm>
          <a:prstGeom prst="rect">
            <a:avLst/>
          </a:prstGeom>
          <a:noFill/>
        </p:spPr>
        <p:txBody>
          <a:bodyPr wrap="square" rtlCol="0">
            <a:spAutoFit/>
          </a:bodyPr>
          <a:lstStyle/>
          <a:p>
            <a:r>
              <a:rPr lang="en-US" dirty="0">
                <a:solidFill>
                  <a:schemeClr val="bg1"/>
                </a:solidFill>
              </a:rPr>
              <a:t>sentence pattern of three types: </a:t>
            </a:r>
            <a:r>
              <a:rPr lang="en-US" dirty="0" err="1">
                <a:solidFill>
                  <a:schemeClr val="bg1"/>
                </a:solidFill>
              </a:rPr>
              <a:t>postulatory</a:t>
            </a:r>
            <a:r>
              <a:rPr lang="en-US" dirty="0">
                <a:solidFill>
                  <a:schemeClr val="bg1"/>
                </a:solidFill>
              </a:rPr>
              <a:t>, argumentative and </a:t>
            </a:r>
            <a:r>
              <a:rPr lang="en-US" dirty="0" err="1" smtClean="0">
                <a:solidFill>
                  <a:schemeClr val="bg1"/>
                </a:solidFill>
              </a:rPr>
              <a:t>formulative</a:t>
            </a:r>
            <a:r>
              <a:rPr lang="en-US" dirty="0">
                <a:solidFill>
                  <a:schemeClr val="bg1"/>
                </a:solidFill>
              </a:rPr>
              <a:t>.</a:t>
            </a:r>
            <a:endParaRPr lang="ru-RU" dirty="0">
              <a:solidFill>
                <a:schemeClr val="bg1"/>
              </a:solidFill>
            </a:endParaRPr>
          </a:p>
        </p:txBody>
      </p:sp>
      <p:sp>
        <p:nvSpPr>
          <p:cNvPr id="7" name="TextBox 6"/>
          <p:cNvSpPr txBox="1"/>
          <p:nvPr/>
        </p:nvSpPr>
        <p:spPr>
          <a:xfrm>
            <a:off x="5110266" y="5361131"/>
            <a:ext cx="2466191" cy="923330"/>
          </a:xfrm>
          <a:prstGeom prst="rect">
            <a:avLst/>
          </a:prstGeom>
          <a:noFill/>
        </p:spPr>
        <p:txBody>
          <a:bodyPr wrap="square" rtlCol="0">
            <a:spAutoFit/>
          </a:bodyPr>
          <a:lstStyle/>
          <a:p>
            <a:r>
              <a:rPr lang="en-US" dirty="0">
                <a:solidFill>
                  <a:schemeClr val="bg1"/>
                </a:solidFill>
              </a:rPr>
              <a:t>the frequent use of foot notes of digressive character</a:t>
            </a:r>
            <a:endParaRPr lang="ru-RU" dirty="0">
              <a:solidFill>
                <a:schemeClr val="bg1"/>
              </a:solidFill>
            </a:endParaRPr>
          </a:p>
        </p:txBody>
      </p:sp>
    </p:spTree>
    <p:extLst>
      <p:ext uri="{BB962C8B-B14F-4D97-AF65-F5344CB8AC3E}">
        <p14:creationId xmlns:p14="http://schemas.microsoft.com/office/powerpoint/2010/main" val="3814314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7B92DF-E1A2-43B0-923B-E21B07FA077B}"/>
              </a:ext>
            </a:extLst>
          </p:cNvPr>
          <p:cNvSpPr>
            <a:spLocks noGrp="1"/>
          </p:cNvSpPr>
          <p:nvPr>
            <p:ph type="title"/>
          </p:nvPr>
        </p:nvSpPr>
        <p:spPr/>
        <p:txBody>
          <a:bodyPr>
            <a:normAutofit/>
          </a:bodyPr>
          <a:lstStyle/>
          <a:p>
            <a:pPr algn="ctr"/>
            <a:r>
              <a:rPr lang="en-US" sz="5400" dirty="0">
                <a:latin typeface="Times New Roman" panose="02020603050405020304" pitchFamily="18" charset="0"/>
                <a:cs typeface="Times New Roman" panose="02020603050405020304" pitchFamily="18" charset="0"/>
              </a:rPr>
              <a:t>What is style?</a:t>
            </a:r>
            <a:endParaRPr lang="ru-RU" sz="5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7988921E-7FF6-4F8E-90BB-3E7CADD68C79}"/>
              </a:ext>
            </a:extLst>
          </p:cNvPr>
          <p:cNvSpPr>
            <a:spLocks noGrp="1"/>
          </p:cNvSpPr>
          <p:nvPr>
            <p:ph idx="1"/>
          </p:nvPr>
        </p:nvSpPr>
        <p:spPr/>
        <p:txBody>
          <a:bodyPr>
            <a:noAutofit/>
          </a:bodyPr>
          <a:lstStyle/>
          <a:p>
            <a:pPr algn="just"/>
            <a:r>
              <a:rPr lang="en-US" sz="2800" dirty="0">
                <a:latin typeface="Times New Roman" panose="02020603050405020304" pitchFamily="18" charset="0"/>
                <a:cs typeface="Times New Roman" panose="02020603050405020304" pitchFamily="18" charset="0"/>
              </a:rPr>
              <a:t>Style (Latin 'stylus‘) "Style is a contextually restricted linguistic variation." (N.E. </a:t>
            </a:r>
            <a:r>
              <a:rPr lang="en-US" sz="2800" dirty="0" err="1">
                <a:latin typeface="Times New Roman" panose="02020603050405020304" pitchFamily="18" charset="0"/>
                <a:cs typeface="Times New Roman" panose="02020603050405020304" pitchFamily="18" charset="0"/>
              </a:rPr>
              <a:t>Enkvist</a:t>
            </a:r>
            <a:r>
              <a:rPr lang="en-US" sz="2800" dirty="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Style "Style is a product of individual choices and patterns of choices (emphasis added) among linguistic possibilities." (Seymour Chatman)</a:t>
            </a:r>
          </a:p>
          <a:p>
            <a:pPr algn="just"/>
            <a:r>
              <a:rPr lang="en-US" sz="2800" dirty="0">
                <a:latin typeface="Times New Roman" panose="02020603050405020304" pitchFamily="18" charset="0"/>
                <a:cs typeface="Times New Roman" panose="02020603050405020304" pitchFamily="18" charset="0"/>
              </a:rPr>
              <a:t>Style is a set of characteristics by which we distinguish one author from another or members of one subclass from members of other sub­classes, all of which are members of the same general class (I.R. Galperin)</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5694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30628" y="204653"/>
            <a:ext cx="9655386" cy="1676400"/>
          </a:xfrm>
        </p:spPr>
        <p:txBody>
          <a:bodyPr>
            <a:normAutofit/>
          </a:bodyPr>
          <a:lstStyle/>
          <a:p>
            <a:r>
              <a:rPr lang="en-US" sz="2400" b="1" dirty="0"/>
              <a:t>The scientific prose style</a:t>
            </a:r>
            <a:r>
              <a:rPr lang="en-US" sz="2400" dirty="0"/>
              <a:t> consists mostly of ordinary words which tend to be used in their primary logical meaning. Emotiveness depends on the subject of investigation but mostly scientific prose style is unemotional</a:t>
            </a:r>
            <a:r>
              <a:rPr lang="en-US" sz="2400" dirty="0" smtClean="0"/>
              <a:t>.</a:t>
            </a:r>
            <a:endParaRPr lang="ru-RU" sz="2400" dirty="0"/>
          </a:p>
        </p:txBody>
      </p:sp>
      <p:sp>
        <p:nvSpPr>
          <p:cNvPr id="6" name="Выноска со стрелкой вверх 5"/>
          <p:cNvSpPr/>
          <p:nvPr/>
        </p:nvSpPr>
        <p:spPr>
          <a:xfrm>
            <a:off x="496390" y="1528354"/>
            <a:ext cx="7955280" cy="1449977"/>
          </a:xfrm>
          <a:prstGeom prst="upArrowCallout">
            <a:avLst>
              <a:gd name="adj1" fmla="val 9173"/>
              <a:gd name="adj2" fmla="val 15991"/>
              <a:gd name="adj3" fmla="val 14209"/>
              <a:gd name="adj4" fmla="val 793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Grammar: The logical presentation and cohesion of thought manifests itself in a developed feature of scientific syntax is the use of established patterns</a:t>
            </a:r>
            <a:r>
              <a:rPr lang="en-US" dirty="0" smtClean="0"/>
              <a:t>.</a:t>
            </a:r>
            <a:endParaRPr lang="ru-RU" dirty="0"/>
          </a:p>
        </p:txBody>
      </p:sp>
      <p:sp>
        <p:nvSpPr>
          <p:cNvPr id="7" name="Выноска со стрелкой вверх 6"/>
          <p:cNvSpPr/>
          <p:nvPr/>
        </p:nvSpPr>
        <p:spPr>
          <a:xfrm>
            <a:off x="496390" y="3130729"/>
            <a:ext cx="7955279" cy="1972492"/>
          </a:xfrm>
          <a:prstGeom prst="upArrowCallout">
            <a:avLst>
              <a:gd name="adj1" fmla="val 7781"/>
              <a:gd name="adj2" fmla="val 15066"/>
              <a:gd name="adj3" fmla="val 13079"/>
              <a:gd name="adj4" fmla="val 802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The impersonal and objective character of scientific prose style is revealed in the frequent use of passive constructions, impersonal sentences. Personal sentences are more frequently used in exact sciences. In humanities we may come across constructions but few.</a:t>
            </a:r>
            <a:endParaRPr lang="ru-RU" dirty="0"/>
          </a:p>
          <a:p>
            <a:pPr algn="ctr"/>
            <a:endParaRPr lang="ru-RU" dirty="0"/>
          </a:p>
        </p:txBody>
      </p:sp>
    </p:spTree>
    <p:extLst>
      <p:ext uri="{BB962C8B-B14F-4D97-AF65-F5344CB8AC3E}">
        <p14:creationId xmlns:p14="http://schemas.microsoft.com/office/powerpoint/2010/main" val="165824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839812251"/>
              </p:ext>
            </p:extLst>
          </p:nvPr>
        </p:nvGraphicFramePr>
        <p:xfrm>
          <a:off x="457200" y="470263"/>
          <a:ext cx="9702800" cy="5891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19524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1246532379"/>
              </p:ext>
            </p:extLst>
          </p:nvPr>
        </p:nvGraphicFramePr>
        <p:xfrm>
          <a:off x="757646" y="719666"/>
          <a:ext cx="9402354" cy="5550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8333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8420DC-47CE-4191-9CA1-837750C83B97}"/>
              </a:ext>
            </a:extLst>
          </p:cNvPr>
          <p:cNvSpPr>
            <a:spLocks noGrp="1"/>
          </p:cNvSpPr>
          <p:nvPr>
            <p:ph type="title"/>
          </p:nvPr>
        </p:nvSpPr>
        <p:spPr/>
        <p:txBody>
          <a:bodyPr>
            <a:normAutofit/>
          </a:bodyPr>
          <a:lstStyle/>
          <a:p>
            <a:pPr algn="ctr"/>
            <a:r>
              <a:rPr lang="en-US" sz="4400" dirty="0">
                <a:latin typeface="Times New Roman" panose="02020603050405020304" pitchFamily="18" charset="0"/>
                <a:cs typeface="Times New Roman" panose="02020603050405020304" pitchFamily="18" charset="0"/>
              </a:rPr>
              <a:t>What is functional style? </a:t>
            </a:r>
            <a:endParaRPr lang="ru-RU" sz="44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2D99C692-634B-499D-AC5A-3159E65C6AD3}"/>
              </a:ext>
            </a:extLst>
          </p:cNvPr>
          <p:cNvSpPr>
            <a:spLocks noGrp="1"/>
          </p:cNvSpPr>
          <p:nvPr>
            <p:ph idx="1"/>
          </p:nvPr>
        </p:nvSpPr>
        <p:spPr>
          <a:xfrm>
            <a:off x="677334" y="2033980"/>
            <a:ext cx="8596668" cy="3880773"/>
          </a:xfrm>
        </p:spPr>
        <p:txBody>
          <a:bodyPr>
            <a:normAutofit fontScale="92500"/>
          </a:bodyPr>
          <a:lstStyle/>
          <a:p>
            <a:pPr marL="0" indent="0" algn="just">
              <a:buNone/>
            </a:pPr>
            <a:r>
              <a:rPr lang="en-US" sz="4000" dirty="0">
                <a:latin typeface="Times New Roman" panose="02020603050405020304" pitchFamily="18" charset="0"/>
                <a:cs typeface="Times New Roman" panose="02020603050405020304" pitchFamily="18" charset="0"/>
              </a:rPr>
              <a:t>Functional style a system of coordinated, interrelated and </a:t>
            </a:r>
            <a:r>
              <a:rPr lang="en-US" sz="4000" dirty="0" err="1">
                <a:latin typeface="Times New Roman" panose="02020603050405020304" pitchFamily="18" charset="0"/>
                <a:cs typeface="Times New Roman" panose="02020603050405020304" pitchFamily="18" charset="0"/>
              </a:rPr>
              <a:t>interconditioned</a:t>
            </a:r>
            <a:r>
              <a:rPr lang="en-US" sz="4000" dirty="0">
                <a:latin typeface="Times New Roman" panose="02020603050405020304" pitchFamily="18" charset="0"/>
                <a:cs typeface="Times New Roman" panose="02020603050405020304" pitchFamily="18" charset="0"/>
              </a:rPr>
              <a:t> language means intended to fulfill a specific function of communication and aiming at a definite effect. </a:t>
            </a:r>
          </a:p>
          <a:p>
            <a:pPr marL="0" indent="0" algn="just">
              <a:buNone/>
            </a:pPr>
            <a:r>
              <a:rPr lang="en-US" sz="4000" dirty="0">
                <a:latin typeface="Times New Roman" panose="02020603050405020304" pitchFamily="18" charset="0"/>
                <a:cs typeface="Times New Roman" panose="02020603050405020304" pitchFamily="18" charset="0"/>
              </a:rPr>
              <a:t>                                          (I. R. Galperin)</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1345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8FBD21-FDBF-4E90-BE49-12ACCF4B95F1}"/>
              </a:ext>
            </a:extLst>
          </p:cNvPr>
          <p:cNvSpPr>
            <a:spLocks noGrp="1"/>
          </p:cNvSpPr>
          <p:nvPr>
            <p:ph type="title"/>
          </p:nvPr>
        </p:nvSpPr>
        <p:spPr/>
        <p:txBody>
          <a:bodyPr>
            <a:normAutofit/>
          </a:bodyPr>
          <a:lstStyle/>
          <a:p>
            <a:pPr algn="ctr"/>
            <a:r>
              <a:rPr lang="en-US" sz="4800" dirty="0">
                <a:latin typeface="Times New Roman" panose="02020603050405020304" pitchFamily="18" charset="0"/>
                <a:cs typeface="Times New Roman" panose="02020603050405020304" pitchFamily="18" charset="0"/>
              </a:rPr>
              <a:t>Classification of </a:t>
            </a:r>
            <a:r>
              <a:rPr lang="en-US" sz="4800" dirty="0" err="1">
                <a:latin typeface="Times New Roman" panose="02020603050405020304" pitchFamily="18" charset="0"/>
                <a:cs typeface="Times New Roman" panose="02020603050405020304" pitchFamily="18" charset="0"/>
              </a:rPr>
              <a:t>fuctional</a:t>
            </a:r>
            <a:r>
              <a:rPr lang="en-US" sz="4800" dirty="0">
                <a:latin typeface="Times New Roman" panose="02020603050405020304" pitchFamily="18" charset="0"/>
                <a:cs typeface="Times New Roman" panose="02020603050405020304" pitchFamily="18" charset="0"/>
              </a:rPr>
              <a:t> styles</a:t>
            </a:r>
            <a:endParaRPr lang="ru-RU" sz="4800"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id="{1E1AA1F9-40A5-4EB2-9E06-8E0D329163A1}"/>
              </a:ext>
            </a:extLst>
          </p:cNvPr>
          <p:cNvSpPr>
            <a:spLocks noGrp="1"/>
          </p:cNvSpPr>
          <p:nvPr>
            <p:ph idx="1"/>
          </p:nvPr>
        </p:nvSpPr>
        <p:spPr/>
        <p:txBody>
          <a:bodyPr>
            <a:normAutofit/>
          </a:bodyPr>
          <a:lstStyle/>
          <a:p>
            <a:pPr marL="0" indent="0">
              <a:buNone/>
            </a:pPr>
            <a:r>
              <a:rPr lang="en-US" sz="4000" b="1" dirty="0">
                <a:latin typeface="Times New Roman" panose="02020603050405020304" pitchFamily="18" charset="0"/>
                <a:cs typeface="Times New Roman" panose="02020603050405020304" pitchFamily="18" charset="0"/>
              </a:rPr>
              <a:t>1. The Belles-Lettres Style</a:t>
            </a:r>
            <a:endParaRPr lang="ru-RU" sz="4000" dirty="0">
              <a:latin typeface="Times New Roman" panose="02020603050405020304" pitchFamily="18" charset="0"/>
              <a:cs typeface="Times New Roman" panose="02020603050405020304" pitchFamily="18" charset="0"/>
            </a:endParaRPr>
          </a:p>
          <a:p>
            <a:pPr marL="0" indent="0">
              <a:buNone/>
            </a:pPr>
            <a:r>
              <a:rPr lang="en-US" sz="4000" dirty="0">
                <a:latin typeface="Times New Roman" panose="02020603050405020304" pitchFamily="18" charset="0"/>
                <a:cs typeface="Times New Roman" panose="02020603050405020304" pitchFamily="18" charset="0"/>
              </a:rPr>
              <a:t>2. </a:t>
            </a:r>
            <a:r>
              <a:rPr lang="en-US" sz="4000" b="1" dirty="0" err="1">
                <a:latin typeface="Times New Roman" panose="02020603050405020304" pitchFamily="18" charset="0"/>
                <a:cs typeface="Times New Roman" panose="02020603050405020304" pitchFamily="18" charset="0"/>
              </a:rPr>
              <a:t>Publicistic</a:t>
            </a:r>
            <a:r>
              <a:rPr lang="en-US" sz="4000" b="1" dirty="0">
                <a:latin typeface="Times New Roman" panose="02020603050405020304" pitchFamily="18" charset="0"/>
                <a:cs typeface="Times New Roman" panose="02020603050405020304" pitchFamily="18" charset="0"/>
              </a:rPr>
              <a:t> Style</a:t>
            </a:r>
            <a:endParaRPr lang="ru-RU" sz="4000"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3. Newspaper Style</a:t>
            </a:r>
            <a:endParaRPr lang="ru-RU" sz="4000"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4. The Style of Official Documents</a:t>
            </a:r>
            <a:endParaRPr lang="ru-RU" sz="4000" dirty="0">
              <a:latin typeface="Times New Roman" panose="02020603050405020304" pitchFamily="18" charset="0"/>
              <a:cs typeface="Times New Roman" panose="02020603050405020304" pitchFamily="18" charset="0"/>
            </a:endParaRPr>
          </a:p>
          <a:p>
            <a:pPr marL="0" indent="0">
              <a:buNone/>
            </a:pPr>
            <a:r>
              <a:rPr lang="en-US" sz="4000" b="1" dirty="0">
                <a:latin typeface="Times New Roman" panose="02020603050405020304" pitchFamily="18" charset="0"/>
                <a:cs typeface="Times New Roman" panose="02020603050405020304" pitchFamily="18" charset="0"/>
              </a:rPr>
              <a:t>5. Scientific Functional Style</a:t>
            </a:r>
            <a:endParaRPr lang="ru-R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8160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435878E3-200F-4653-8E40-D9D218FECC54}"/>
              </a:ext>
            </a:extLst>
          </p:cNvPr>
          <p:cNvSpPr>
            <a:spLocks noGrp="1"/>
          </p:cNvSpPr>
          <p:nvPr>
            <p:ph idx="1"/>
          </p:nvPr>
        </p:nvSpPr>
        <p:spPr>
          <a:xfrm>
            <a:off x="466317" y="675250"/>
            <a:ext cx="9254457" cy="5036233"/>
          </a:xfrm>
        </p:spPr>
        <p:txBody>
          <a:bodyPr>
            <a:normAutofit fontScale="92500" lnSpcReduction="10000"/>
          </a:bodyPr>
          <a:lstStyle/>
          <a:p>
            <a:pPr marL="0" lvl="0" indent="0" algn="ctr">
              <a:buNone/>
            </a:pPr>
            <a:r>
              <a:rPr lang="en-US" sz="3600" b="1" dirty="0">
                <a:latin typeface="Times New Roman" panose="02020603050405020304" pitchFamily="18" charset="0"/>
                <a:cs typeface="Times New Roman" panose="02020603050405020304" pitchFamily="18" charset="0"/>
              </a:rPr>
              <a:t>1.The Belles-Lettres Style.</a:t>
            </a:r>
          </a:p>
          <a:p>
            <a:pPr marL="0" lvl="0" indent="0" algn="ctr">
              <a:buNone/>
            </a:pPr>
            <a:endParaRPr lang="ru-RU" sz="3600" dirty="0">
              <a:latin typeface="Times New Roman" panose="02020603050405020304" pitchFamily="18" charset="0"/>
              <a:cs typeface="Times New Roman" panose="02020603050405020304" pitchFamily="18" charset="0"/>
            </a:endParaRPr>
          </a:p>
          <a:p>
            <a:pPr marL="0" indent="0" algn="just">
              <a:buNone/>
            </a:pPr>
            <a:r>
              <a:rPr lang="en-US" sz="2800" dirty="0">
                <a:solidFill>
                  <a:schemeClr val="tx1"/>
                </a:solidFill>
                <a:latin typeface="Times New Roman" panose="02020603050405020304" pitchFamily="18" charset="0"/>
                <a:cs typeface="Times New Roman" panose="02020603050405020304" pitchFamily="18" charset="0"/>
              </a:rPr>
              <a:t>According to I.R. Galperin, this is a generic term for three substyles: the language of poetry; emotive prose (the language of fiction); the language of the drama.  Each of these substyles has certain common features, and each of them enjoys some individuality.  The common features of the substyles are the following:</a:t>
            </a:r>
            <a:endParaRPr lang="ru-RU" sz="2800" dirty="0">
              <a:solidFill>
                <a:schemeClr val="tx1"/>
              </a:solidFill>
              <a:latin typeface="Times New Roman" panose="02020603050405020304" pitchFamily="18" charset="0"/>
              <a:cs typeface="Times New Roman" panose="02020603050405020304" pitchFamily="18" charset="0"/>
            </a:endParaRPr>
          </a:p>
          <a:p>
            <a:pPr marL="0" lvl="0" indent="0" algn="just">
              <a:buNone/>
            </a:pPr>
            <a:r>
              <a:rPr lang="en-US" sz="2800" b="1" i="1" dirty="0">
                <a:solidFill>
                  <a:schemeClr val="tx1"/>
                </a:solidFill>
                <a:latin typeface="Times New Roman" panose="02020603050405020304" pitchFamily="18" charset="0"/>
                <a:cs typeface="Times New Roman" panose="02020603050405020304" pitchFamily="18" charset="0"/>
              </a:rPr>
              <a:t>1.The </a:t>
            </a:r>
            <a:r>
              <a:rPr lang="en-US" sz="2800" b="1" i="1" dirty="0" err="1">
                <a:solidFill>
                  <a:schemeClr val="tx1"/>
                </a:solidFill>
                <a:latin typeface="Times New Roman" panose="02020603050405020304" pitchFamily="18" charset="0"/>
                <a:cs typeface="Times New Roman" panose="02020603050405020304" pitchFamily="18" charset="0"/>
              </a:rPr>
              <a:t>aesthetico</a:t>
            </a:r>
            <a:r>
              <a:rPr lang="en-US" sz="2800" b="1" i="1" dirty="0">
                <a:solidFill>
                  <a:schemeClr val="tx1"/>
                </a:solidFill>
                <a:latin typeface="Times New Roman" panose="02020603050405020304" pitchFamily="18" charset="0"/>
                <a:cs typeface="Times New Roman" panose="02020603050405020304" pitchFamily="18" charset="0"/>
              </a:rPr>
              <a:t>-cognitive function</a:t>
            </a:r>
            <a:r>
              <a:rPr lang="en-US" sz="2800" b="1" dirty="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(a function which aims at the cognitive process, which secures the gradual unfolding of the idea to the reader and at the same time calls forth a feeling of pleasure and satisfaction which a reader experiences because he is able to penetrate into the author's idea and to form his own conclusions).</a:t>
            </a:r>
            <a:endParaRPr lang="ru-RU" sz="28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97472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914B19-7398-4BFC-B0BF-A68A68C2E14B}"/>
              </a:ext>
            </a:extLst>
          </p:cNvPr>
          <p:cNvSpPr>
            <a:spLocks noGrp="1"/>
          </p:cNvSpPr>
          <p:nvPr>
            <p:ph idx="1"/>
          </p:nvPr>
        </p:nvSpPr>
        <p:spPr>
          <a:xfrm>
            <a:off x="548640" y="1111946"/>
            <a:ext cx="9274003" cy="4634107"/>
          </a:xfrm>
        </p:spPr>
        <p:txBody>
          <a:bodyPr>
            <a:normAutofit/>
          </a:bodyPr>
          <a:lstStyle/>
          <a:p>
            <a:pPr marL="0" lvl="0" indent="0" algn="just">
              <a:buNone/>
            </a:pPr>
            <a:r>
              <a:rPr lang="en-US" sz="3500" i="1" dirty="0">
                <a:solidFill>
                  <a:schemeClr val="tx1"/>
                </a:solidFill>
                <a:latin typeface="Times New Roman" panose="02020603050405020304" pitchFamily="18" charset="0"/>
                <a:cs typeface="Times New Roman" panose="02020603050405020304" pitchFamily="18" charset="0"/>
              </a:rPr>
              <a:t>2. Definite linguistic features</a:t>
            </a:r>
            <a:r>
              <a:rPr lang="en-US" sz="3500" dirty="0">
                <a:solidFill>
                  <a:schemeClr val="tx1"/>
                </a:solidFill>
                <a:latin typeface="Times New Roman" panose="02020603050405020304" pitchFamily="18" charset="0"/>
                <a:cs typeface="Times New Roman" panose="02020603050405020304" pitchFamily="18" charset="0"/>
              </a:rPr>
              <a:t>:</a:t>
            </a:r>
            <a:endParaRPr lang="ru-RU" sz="3500" dirty="0">
              <a:solidFill>
                <a:schemeClr val="tx1"/>
              </a:solidFill>
              <a:latin typeface="Times New Roman" panose="02020603050405020304" pitchFamily="18" charset="0"/>
              <a:cs typeface="Times New Roman" panose="02020603050405020304" pitchFamily="18" charset="0"/>
            </a:endParaRPr>
          </a:p>
          <a:p>
            <a:pPr lvl="0" algn="just"/>
            <a:r>
              <a:rPr lang="en-US" sz="2400" dirty="0">
                <a:solidFill>
                  <a:schemeClr val="tx1"/>
                </a:solidFill>
                <a:latin typeface="Times New Roman" panose="02020603050405020304" pitchFamily="18" charset="0"/>
                <a:cs typeface="Times New Roman" panose="02020603050405020304" pitchFamily="18" charset="0"/>
              </a:rPr>
              <a:t>Genuine, not trite, imagery, achieved by purely linguistic devices.</a:t>
            </a:r>
            <a:endParaRPr lang="ru-RU" sz="2400" dirty="0">
              <a:solidFill>
                <a:schemeClr val="tx1"/>
              </a:solidFill>
              <a:latin typeface="Times New Roman" panose="02020603050405020304" pitchFamily="18" charset="0"/>
              <a:cs typeface="Times New Roman" panose="02020603050405020304" pitchFamily="18" charset="0"/>
            </a:endParaRPr>
          </a:p>
          <a:p>
            <a:pPr lvl="0" algn="just"/>
            <a:r>
              <a:rPr lang="en-US" sz="2400" dirty="0">
                <a:solidFill>
                  <a:schemeClr val="tx1"/>
                </a:solidFill>
                <a:latin typeface="Times New Roman" panose="02020603050405020304" pitchFamily="18" charset="0"/>
                <a:cs typeface="Times New Roman" panose="02020603050405020304" pitchFamily="18" charset="0"/>
              </a:rPr>
              <a:t>The use of words in different meanings, greatly influenced by the lexical environment.</a:t>
            </a:r>
            <a:endParaRPr lang="ru-RU" sz="2400" dirty="0">
              <a:solidFill>
                <a:schemeClr val="tx1"/>
              </a:solidFill>
              <a:latin typeface="Times New Roman" panose="02020603050405020304" pitchFamily="18" charset="0"/>
              <a:cs typeface="Times New Roman" panose="02020603050405020304" pitchFamily="18" charset="0"/>
            </a:endParaRPr>
          </a:p>
          <a:p>
            <a:pPr lvl="0" algn="just"/>
            <a:r>
              <a:rPr lang="en-US" sz="2400" dirty="0">
                <a:solidFill>
                  <a:schemeClr val="tx1"/>
                </a:solidFill>
                <a:latin typeface="Times New Roman" panose="02020603050405020304" pitchFamily="18" charset="0"/>
                <a:cs typeface="Times New Roman" panose="02020603050405020304" pitchFamily="18" charset="0"/>
              </a:rPr>
              <a:t>A vocabulary which will reflect to a certain degree the author's personal evaluation of things or phenomena.</a:t>
            </a:r>
            <a:endParaRPr lang="ru-RU" sz="2400" dirty="0">
              <a:solidFill>
                <a:schemeClr val="tx1"/>
              </a:solidFill>
              <a:latin typeface="Times New Roman" panose="02020603050405020304" pitchFamily="18" charset="0"/>
              <a:cs typeface="Times New Roman" panose="02020603050405020304" pitchFamily="18" charset="0"/>
            </a:endParaRPr>
          </a:p>
          <a:p>
            <a:pPr lvl="0" algn="just"/>
            <a:r>
              <a:rPr lang="en-US" sz="2400" dirty="0">
                <a:solidFill>
                  <a:schemeClr val="tx1"/>
                </a:solidFill>
                <a:latin typeface="Times New Roman" panose="02020603050405020304" pitchFamily="18" charset="0"/>
                <a:cs typeface="Times New Roman" panose="02020603050405020304" pitchFamily="18" charset="0"/>
              </a:rPr>
              <a:t>A peculiar individual selection of vocabulary and syntax.</a:t>
            </a:r>
            <a:endParaRPr lang="ru-RU" sz="2400" dirty="0">
              <a:solidFill>
                <a:schemeClr val="tx1"/>
              </a:solidFill>
              <a:latin typeface="Times New Roman" panose="02020603050405020304" pitchFamily="18" charset="0"/>
              <a:cs typeface="Times New Roman" panose="02020603050405020304" pitchFamily="18" charset="0"/>
            </a:endParaRPr>
          </a:p>
          <a:p>
            <a:pPr lvl="0" algn="just"/>
            <a:r>
              <a:rPr lang="en-US" sz="2400" dirty="0">
                <a:solidFill>
                  <a:schemeClr val="tx1"/>
                </a:solidFill>
                <a:latin typeface="Times New Roman" panose="02020603050405020304" pitchFamily="18" charset="0"/>
                <a:cs typeface="Times New Roman" panose="02020603050405020304" pitchFamily="18" charset="0"/>
              </a:rPr>
              <a:t>The introduction of the typical features of colloquial language to a full degree (drama), to a lesser degree (in prose), to a slight degree (poetry).</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18257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E7186AB-E60B-4105-8AD5-D6DAA70E21C1}"/>
              </a:ext>
            </a:extLst>
          </p:cNvPr>
          <p:cNvSpPr>
            <a:spLocks noGrp="1"/>
          </p:cNvSpPr>
          <p:nvPr>
            <p:ph idx="1"/>
          </p:nvPr>
        </p:nvSpPr>
        <p:spPr>
          <a:xfrm>
            <a:off x="424115" y="655346"/>
            <a:ext cx="9240390" cy="5956469"/>
          </a:xfrm>
        </p:spPr>
        <p:txBody>
          <a:bodyPr>
            <a:normAutofit lnSpcReduction="10000"/>
          </a:bodyPr>
          <a:lstStyle/>
          <a:p>
            <a:pPr marL="0" indent="0" algn="just">
              <a:buNone/>
            </a:pPr>
            <a:r>
              <a:rPr lang="en-US" sz="2400" b="1" dirty="0">
                <a:solidFill>
                  <a:schemeClr val="tx1"/>
                </a:solidFill>
                <a:latin typeface="Times New Roman" panose="02020603050405020304" pitchFamily="18" charset="0"/>
                <a:cs typeface="Times New Roman" panose="02020603050405020304" pitchFamily="18" charset="0"/>
              </a:rPr>
              <a:t>The language of poetry</a:t>
            </a:r>
            <a:r>
              <a:rPr lang="en-US" sz="2400" dirty="0">
                <a:solidFill>
                  <a:schemeClr val="tx1"/>
                </a:solidFill>
                <a:latin typeface="Times New Roman" panose="02020603050405020304" pitchFamily="18" charset="0"/>
                <a:cs typeface="Times New Roman" panose="02020603050405020304" pitchFamily="18" charset="0"/>
              </a:rPr>
              <a:t> is characterized by its orderly form, which is based mainly on the rhythmic and phonetic arrangement of the utterances.  The rhythmic aspect calls forth syntactic and semantic peculiarities.  There are certain restrictions which result in brevity (conciseness) of expression, epigram-like utterances and fresh, unexpected imagery. Syntactically this brevity is shown in elliptical sentences, in detached constructions, in inversion, etc.</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r>
              <a:rPr lang="en-US" sz="2400" b="1" dirty="0">
                <a:solidFill>
                  <a:schemeClr val="tx1"/>
                </a:solidFill>
                <a:latin typeface="Times New Roman" panose="02020603050405020304" pitchFamily="18" charset="0"/>
                <a:cs typeface="Times New Roman" panose="02020603050405020304" pitchFamily="18" charset="0"/>
              </a:rPr>
              <a:t>Emotive prose</a:t>
            </a:r>
            <a:r>
              <a:rPr lang="en-US" sz="2400" dirty="0">
                <a:solidFill>
                  <a:schemeClr val="tx1"/>
                </a:solidFill>
                <a:latin typeface="Times New Roman" panose="02020603050405020304" pitchFamily="18" charset="0"/>
                <a:cs typeface="Times New Roman" panose="02020603050405020304" pitchFamily="18" charset="0"/>
              </a:rPr>
              <a:t> shares the same common features, but these features are correlated differently than in poetry.  The imagery is not so rich as in poetry; the percentage of words with contextual meaning is not so high. In emotive prose there are always two forms of communication present - monologue (the writer's speech) and dialogue (the speech of the characters).  Emotive prose allows the use of elements from other styles as well.  But all these styles undergo a kind of transformation under the influence of emotive prose.  Passages written in other styles may be viewed only as interpolations (insertion) and not as constituents of the style.</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75004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4825DAD-1553-460B-A2E5-12B61E6269CF}"/>
              </a:ext>
            </a:extLst>
          </p:cNvPr>
          <p:cNvSpPr>
            <a:spLocks noGrp="1"/>
          </p:cNvSpPr>
          <p:nvPr>
            <p:ph idx="1"/>
          </p:nvPr>
        </p:nvSpPr>
        <p:spPr>
          <a:xfrm>
            <a:off x="719537" y="1668219"/>
            <a:ext cx="8596668" cy="3880773"/>
          </a:xfrm>
        </p:spPr>
        <p:txBody>
          <a:bodyPr>
            <a:normAutofit lnSpcReduction="10000"/>
          </a:bodyPr>
          <a:lstStyle/>
          <a:p>
            <a:pPr marL="0" indent="0" algn="just">
              <a:buNone/>
            </a:pPr>
            <a:r>
              <a:rPr lang="en-US" sz="2800" b="1" dirty="0">
                <a:solidFill>
                  <a:schemeClr val="tx1"/>
                </a:solidFill>
                <a:latin typeface="Times New Roman" panose="02020603050405020304" pitchFamily="18" charset="0"/>
                <a:cs typeface="Times New Roman" panose="02020603050405020304" pitchFamily="18" charset="0"/>
              </a:rPr>
              <a:t>Language of the drama</a:t>
            </a:r>
            <a:r>
              <a:rPr lang="en-US" sz="2800" dirty="0">
                <a:solidFill>
                  <a:schemeClr val="tx1"/>
                </a:solidFill>
                <a:latin typeface="Times New Roman" panose="02020603050405020304" pitchFamily="18" charset="0"/>
                <a:cs typeface="Times New Roman" panose="02020603050405020304" pitchFamily="18" charset="0"/>
              </a:rPr>
              <a:t> is entirely dialogue.  The author's speech is almost entirely excluded except for the playwright's remarks and stage directions.  But the language of the characters is not the exact reproduction of the norms of colloquial language.  Any variety of the belles-lettres style will use the norms of the literary language of the given period.  The language of plays is always stylized, it strives to retain the modus (variety) of literary English. </a:t>
            </a:r>
            <a:endParaRPr lang="ru-RU"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306901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C5F186F-688E-4AED-AA28-97B93E8F2B37}"/>
              </a:ext>
            </a:extLst>
          </p:cNvPr>
          <p:cNvSpPr>
            <a:spLocks noGrp="1"/>
          </p:cNvSpPr>
          <p:nvPr>
            <p:ph idx="1"/>
          </p:nvPr>
        </p:nvSpPr>
        <p:spPr>
          <a:xfrm>
            <a:off x="621062" y="1077376"/>
            <a:ext cx="8762087" cy="4366820"/>
          </a:xfrm>
        </p:spPr>
        <p:txBody>
          <a:bodyPr>
            <a:normAutofit lnSpcReduction="10000"/>
          </a:bodyPr>
          <a:lstStyle/>
          <a:p>
            <a:pPr marL="0" indent="0" algn="ctr">
              <a:buNone/>
            </a:pPr>
            <a:r>
              <a:rPr lang="en-US" sz="3200" b="1" dirty="0">
                <a:solidFill>
                  <a:schemeClr val="tx1"/>
                </a:solidFill>
                <a:latin typeface="Times New Roman" panose="02020603050405020304" pitchFamily="18" charset="0"/>
                <a:cs typeface="Times New Roman" panose="02020603050405020304" pitchFamily="18" charset="0"/>
              </a:rPr>
              <a:t>2. </a:t>
            </a:r>
            <a:r>
              <a:rPr lang="en-US" sz="3200" b="1" dirty="0" err="1">
                <a:solidFill>
                  <a:schemeClr val="tx1"/>
                </a:solidFill>
                <a:latin typeface="Times New Roman" panose="02020603050405020304" pitchFamily="18" charset="0"/>
                <a:cs typeface="Times New Roman" panose="02020603050405020304" pitchFamily="18" charset="0"/>
              </a:rPr>
              <a:t>Publicistic</a:t>
            </a:r>
            <a:r>
              <a:rPr lang="en-US" sz="3200" b="1" dirty="0">
                <a:solidFill>
                  <a:schemeClr val="tx1"/>
                </a:solidFill>
                <a:latin typeface="Times New Roman" panose="02020603050405020304" pitchFamily="18" charset="0"/>
                <a:cs typeface="Times New Roman" panose="02020603050405020304" pitchFamily="18" charset="0"/>
              </a:rPr>
              <a:t> Style.</a:t>
            </a:r>
          </a:p>
          <a:p>
            <a:pPr marL="0" indent="0" algn="ctr">
              <a:buNone/>
            </a:pPr>
            <a:endParaRPr lang="en-US" sz="3200" b="1" dirty="0">
              <a:solidFill>
                <a:schemeClr val="tx1"/>
              </a:solidFill>
              <a:latin typeface="Times New Roman" panose="02020603050405020304" pitchFamily="18" charset="0"/>
              <a:cs typeface="Times New Roman" panose="02020603050405020304" pitchFamily="18" charset="0"/>
            </a:endParaRPr>
          </a:p>
          <a:p>
            <a:pPr marL="0" indent="0" algn="just">
              <a:buNone/>
            </a:pPr>
            <a:r>
              <a:rPr lang="en-US" sz="2400" dirty="0">
                <a:solidFill>
                  <a:schemeClr val="tx1"/>
                </a:solidFill>
                <a:latin typeface="Times New Roman" panose="02020603050405020304" pitchFamily="18" charset="0"/>
                <a:cs typeface="Times New Roman" panose="02020603050405020304" pitchFamily="18" charset="0"/>
              </a:rPr>
              <a:t>The </a:t>
            </a:r>
            <a:r>
              <a:rPr lang="en-US" sz="2400" dirty="0" err="1">
                <a:solidFill>
                  <a:schemeClr val="tx1"/>
                </a:solidFill>
                <a:latin typeface="Times New Roman" panose="02020603050405020304" pitchFamily="18" charset="0"/>
                <a:cs typeface="Times New Roman" panose="02020603050405020304" pitchFamily="18" charset="0"/>
              </a:rPr>
              <a:t>publicistic</a:t>
            </a:r>
            <a:r>
              <a:rPr lang="en-US" sz="2400" dirty="0">
                <a:solidFill>
                  <a:schemeClr val="tx1"/>
                </a:solidFill>
                <a:latin typeface="Times New Roman" panose="02020603050405020304" pitchFamily="18" charset="0"/>
                <a:cs typeface="Times New Roman" panose="02020603050405020304" pitchFamily="18" charset="0"/>
              </a:rPr>
              <a:t> style of language became a separate style in the middle of the 18</a:t>
            </a:r>
            <a:r>
              <a:rPr lang="en-US" sz="2400" baseline="30000" dirty="0">
                <a:solidFill>
                  <a:schemeClr val="tx1"/>
                </a:solidFill>
                <a:latin typeface="Times New Roman" panose="02020603050405020304" pitchFamily="18" charset="0"/>
                <a:cs typeface="Times New Roman" panose="02020603050405020304" pitchFamily="18" charset="0"/>
              </a:rPr>
              <a:t>th</a:t>
            </a:r>
            <a:r>
              <a:rPr lang="en-US" sz="2400" dirty="0">
                <a:solidFill>
                  <a:schemeClr val="tx1"/>
                </a:solidFill>
                <a:latin typeface="Times New Roman" panose="02020603050405020304" pitchFamily="18" charset="0"/>
                <a:cs typeface="Times New Roman" panose="02020603050405020304" pitchFamily="18" charset="0"/>
              </a:rPr>
              <a:t> century.  Unlike other styles, it has two spoken varieties, namely the oratorical substyle and the radio and TV commentary.  The other two substyles are the essay (moral, philosophical, literary) and journalistic articles (political, social, economic).  The general aim of </a:t>
            </a:r>
            <a:r>
              <a:rPr lang="en-US" sz="2400" dirty="0" err="1">
                <a:solidFill>
                  <a:schemeClr val="tx1"/>
                </a:solidFill>
                <a:latin typeface="Times New Roman" panose="02020603050405020304" pitchFamily="18" charset="0"/>
                <a:cs typeface="Times New Roman" panose="02020603050405020304" pitchFamily="18" charset="0"/>
              </a:rPr>
              <a:t>publicistic</a:t>
            </a:r>
            <a:r>
              <a:rPr lang="en-US" sz="2400" dirty="0">
                <a:solidFill>
                  <a:schemeClr val="tx1"/>
                </a:solidFill>
                <a:latin typeface="Times New Roman" panose="02020603050405020304" pitchFamily="18" charset="0"/>
                <a:cs typeface="Times New Roman" panose="02020603050405020304" pitchFamily="18" charset="0"/>
              </a:rPr>
              <a:t> style is to influence the public opinion, to convince the reader or the listener that the interpretation given by the writer or the speaker is the only correct one and to cause him to accept the expressed point of view. </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668718870"/>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72</TotalTime>
  <Words>2033</Words>
  <Application>Microsoft Office PowerPoint</Application>
  <PresentationFormat>Широкоэкранный</PresentationFormat>
  <Paragraphs>90</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Times New Roman</vt:lpstr>
      <vt:lpstr>Trebuchet MS</vt:lpstr>
      <vt:lpstr>Wingdings 3</vt:lpstr>
      <vt:lpstr>Аспект</vt:lpstr>
      <vt:lpstr>STYLISTIC FEATURES OF THE ENGLISH FUNCTIONAL STYLES</vt:lpstr>
      <vt:lpstr>What is style?</vt:lpstr>
      <vt:lpstr>What is functional style? </vt:lpstr>
      <vt:lpstr>Classification of fuctional styles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Newspaper Style English newspaper writing dates from the 17th century.  The first of any regular English newspapers was the Weekly News which first appeared in May, 1622. The early English newspaper was principally a vehicle of information.  Commentary found its way into the newspapers later.  But as far back as the middle of the 18th century the British newspaper was very much like what it is today, carrying foreign and domestic news, advertisements, announcements and articles containing comments. </vt:lpstr>
      <vt:lpstr>Information in the English newspaper is conveyed through the medium of:</vt:lpstr>
      <vt:lpstr>Презентация PowerPoint</vt:lpstr>
      <vt:lpstr>Advertisements and announcements. </vt:lpstr>
      <vt:lpstr>Editorial is a leading article which is characterized by a subjective handling of facts.  This purpose defines the choice of language elements which are mostly emotionally colored. </vt:lpstr>
      <vt:lpstr>The Style of Official Documents.</vt:lpstr>
      <vt:lpstr>Презентация PowerPoint</vt:lpstr>
      <vt:lpstr> The most noticeable feature of grammar is the compositional pattern. Every document has its own stereotyped form. The form itself is informative and tells you with what kind of letter we deal with.</vt:lpstr>
      <vt:lpstr>Scientific functional style. </vt:lpstr>
      <vt:lpstr>The scientific prose style consists mostly of ordinary words which tend to be used in their primary logical meaning. Emotiveness depends on the subject of investigation but mostly scientific prose style is unemotional.</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Newspaper Style English newspaper writing dates from the 17th century.  The first of any regular English newspapers was the Weekly News which first appeared in May, 1622. The early English newspaper was principally a vehicle of information.  Commentary found its way into the newspapers later.  But as far back as the middle of the 18th century the British newspaper was very much like what it is today, carrying foreign and domestic news, advertisements, announcements and articles containing comments.</dc:title>
  <dc:creator>kuanysbaevaasel0@gmail.com</dc:creator>
  <cp:lastModifiedBy>kuanysbaevaasel0@gmail.com</cp:lastModifiedBy>
  <cp:revision>9</cp:revision>
  <dcterms:created xsi:type="dcterms:W3CDTF">2020-02-02T21:11:12Z</dcterms:created>
  <dcterms:modified xsi:type="dcterms:W3CDTF">2020-02-02T22:23:43Z</dcterms:modified>
</cp:coreProperties>
</file>